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62" r:id="rId5"/>
    <p:sldId id="264" r:id="rId6"/>
    <p:sldId id="265" r:id="rId7"/>
    <p:sldId id="266" r:id="rId8"/>
    <p:sldId id="261" r:id="rId9"/>
    <p:sldId id="267" r:id="rId10"/>
    <p:sldId id="269" r:id="rId11"/>
    <p:sldId id="270" r:id="rId12"/>
    <p:sldId id="268" r:id="rId13"/>
    <p:sldId id="271" r:id="rId14"/>
    <p:sldId id="260" r:id="rId15"/>
    <p:sldId id="272" r:id="rId16"/>
    <p:sldId id="273" r:id="rId17"/>
    <p:sldId id="259" r:id="rId18"/>
    <p:sldId id="274" r:id="rId19"/>
    <p:sldId id="275" r:id="rId20"/>
    <p:sldId id="276" r:id="rId21"/>
    <p:sldId id="277" r:id="rId22"/>
    <p:sldId id="25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73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E7C1CC-638A-41DE-9F28-457011579A7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AU"/>
        </a:p>
      </dgm:t>
    </dgm:pt>
    <dgm:pt modelId="{536DDEAE-D157-4652-ABEF-19DE44442B0B}">
      <dgm:prSet/>
      <dgm:spPr/>
      <dgm:t>
        <a:bodyPr/>
        <a:lstStyle/>
        <a:p>
          <a:r>
            <a:rPr lang="en-US" dirty="0"/>
            <a:t>1.  oxidation is a gain of oxygen atoms, reduction is a loss of oxygen atoms</a:t>
          </a:r>
          <a:endParaRPr lang="en-AU" dirty="0"/>
        </a:p>
      </dgm:t>
    </dgm:pt>
    <dgm:pt modelId="{3D1664DF-600F-4466-B1AF-7826307D8EB8}" type="parTrans" cxnId="{7481A3B0-BA58-4193-8CD5-E9F19499EE9F}">
      <dgm:prSet/>
      <dgm:spPr/>
      <dgm:t>
        <a:bodyPr/>
        <a:lstStyle/>
        <a:p>
          <a:endParaRPr lang="en-AU"/>
        </a:p>
      </dgm:t>
    </dgm:pt>
    <dgm:pt modelId="{46F2FBA1-0AC1-4D34-8210-5D8E7D6D65B2}" type="sibTrans" cxnId="{7481A3B0-BA58-4193-8CD5-E9F19499EE9F}">
      <dgm:prSet/>
      <dgm:spPr/>
      <dgm:t>
        <a:bodyPr/>
        <a:lstStyle/>
        <a:p>
          <a:endParaRPr lang="en-AU"/>
        </a:p>
      </dgm:t>
    </dgm:pt>
    <dgm:pt modelId="{6F31E24D-0EAC-4B5E-A22F-E8B9450B0B16}">
      <dgm:prSet/>
      <dgm:spPr/>
      <dgm:t>
        <a:bodyPr/>
        <a:lstStyle/>
        <a:p>
          <a:r>
            <a:rPr lang="en-US" dirty="0"/>
            <a:t>2.  oxidation is a loss of hydrogen atoms, reduction is a gain of hydrogen atoms</a:t>
          </a:r>
          <a:endParaRPr lang="en-AU" dirty="0"/>
        </a:p>
      </dgm:t>
    </dgm:pt>
    <dgm:pt modelId="{40EE1302-D15A-4B28-A387-7641945663D8}" type="parTrans" cxnId="{7436E917-56EA-46B4-9136-5C82B1D003C3}">
      <dgm:prSet/>
      <dgm:spPr/>
      <dgm:t>
        <a:bodyPr/>
        <a:lstStyle/>
        <a:p>
          <a:endParaRPr lang="en-AU"/>
        </a:p>
      </dgm:t>
    </dgm:pt>
    <dgm:pt modelId="{71DF5466-E0C8-4B7A-AB13-E04AB3F1F621}" type="sibTrans" cxnId="{7436E917-56EA-46B4-9136-5C82B1D003C3}">
      <dgm:prSet/>
      <dgm:spPr/>
      <dgm:t>
        <a:bodyPr/>
        <a:lstStyle/>
        <a:p>
          <a:endParaRPr lang="en-AU"/>
        </a:p>
      </dgm:t>
    </dgm:pt>
    <dgm:pt modelId="{2B4EFAB9-895F-453B-9C91-DBAD78A799A2}">
      <dgm:prSet/>
      <dgm:spPr/>
      <dgm:t>
        <a:bodyPr/>
        <a:lstStyle/>
        <a:p>
          <a:r>
            <a:rPr lang="en-US" dirty="0"/>
            <a:t>3.  oxidation is a loss of electrons, reduction is a gain of electrons</a:t>
          </a:r>
          <a:endParaRPr lang="en-AU" dirty="0"/>
        </a:p>
      </dgm:t>
    </dgm:pt>
    <dgm:pt modelId="{94CB69CC-0B5D-42E5-B04C-E9E76A836849}" type="parTrans" cxnId="{04F83340-3E6A-43C1-A9B2-F7D341C788A6}">
      <dgm:prSet/>
      <dgm:spPr/>
      <dgm:t>
        <a:bodyPr/>
        <a:lstStyle/>
        <a:p>
          <a:endParaRPr lang="en-AU"/>
        </a:p>
      </dgm:t>
    </dgm:pt>
    <dgm:pt modelId="{49FD2FA4-81D5-49DB-8CE2-E1548224ED5F}" type="sibTrans" cxnId="{04F83340-3E6A-43C1-A9B2-F7D341C788A6}">
      <dgm:prSet/>
      <dgm:spPr/>
      <dgm:t>
        <a:bodyPr/>
        <a:lstStyle/>
        <a:p>
          <a:endParaRPr lang="en-AU"/>
        </a:p>
      </dgm:t>
    </dgm:pt>
    <dgm:pt modelId="{1FA11AB0-52F8-42E6-92F6-598F5A8234A9}" type="pres">
      <dgm:prSet presAssocID="{6AE7C1CC-638A-41DE-9F28-457011579A72}" presName="Name0" presStyleCnt="0">
        <dgm:presLayoutVars>
          <dgm:chMax val="7"/>
          <dgm:chPref val="7"/>
          <dgm:dir/>
        </dgm:presLayoutVars>
      </dgm:prSet>
      <dgm:spPr/>
    </dgm:pt>
    <dgm:pt modelId="{C5132206-8AC5-4E61-A8E9-E2BE66523AAF}" type="pres">
      <dgm:prSet presAssocID="{6AE7C1CC-638A-41DE-9F28-457011579A72}" presName="Name1" presStyleCnt="0"/>
      <dgm:spPr/>
    </dgm:pt>
    <dgm:pt modelId="{73403D4D-117D-4AA8-8FF6-039501C9062C}" type="pres">
      <dgm:prSet presAssocID="{6AE7C1CC-638A-41DE-9F28-457011579A72}" presName="cycle" presStyleCnt="0"/>
      <dgm:spPr/>
    </dgm:pt>
    <dgm:pt modelId="{5F533BC1-0F4F-407C-9F8F-7B741795C250}" type="pres">
      <dgm:prSet presAssocID="{6AE7C1CC-638A-41DE-9F28-457011579A72}" presName="srcNode" presStyleLbl="node1" presStyleIdx="0" presStyleCnt="3"/>
      <dgm:spPr/>
    </dgm:pt>
    <dgm:pt modelId="{51BE788F-074A-43F7-9373-C3497DBE6A14}" type="pres">
      <dgm:prSet presAssocID="{6AE7C1CC-638A-41DE-9F28-457011579A72}" presName="conn" presStyleLbl="parChTrans1D2" presStyleIdx="0" presStyleCnt="1"/>
      <dgm:spPr/>
    </dgm:pt>
    <dgm:pt modelId="{364EBECF-F96D-427B-A36A-A51FA8DBC2C8}" type="pres">
      <dgm:prSet presAssocID="{6AE7C1CC-638A-41DE-9F28-457011579A72}" presName="extraNode" presStyleLbl="node1" presStyleIdx="0" presStyleCnt="3"/>
      <dgm:spPr/>
    </dgm:pt>
    <dgm:pt modelId="{1D3C1194-04B6-4CFB-91B0-37087738E020}" type="pres">
      <dgm:prSet presAssocID="{6AE7C1CC-638A-41DE-9F28-457011579A72}" presName="dstNode" presStyleLbl="node1" presStyleIdx="0" presStyleCnt="3"/>
      <dgm:spPr/>
    </dgm:pt>
    <dgm:pt modelId="{FE5C6D51-C792-437A-B4F8-8A72726FE470}" type="pres">
      <dgm:prSet presAssocID="{536DDEAE-D157-4652-ABEF-19DE44442B0B}" presName="text_1" presStyleLbl="node1" presStyleIdx="0" presStyleCnt="3">
        <dgm:presLayoutVars>
          <dgm:bulletEnabled val="1"/>
        </dgm:presLayoutVars>
      </dgm:prSet>
      <dgm:spPr/>
    </dgm:pt>
    <dgm:pt modelId="{8A215CDF-3551-43C5-BE96-289778E534A0}" type="pres">
      <dgm:prSet presAssocID="{536DDEAE-D157-4652-ABEF-19DE44442B0B}" presName="accent_1" presStyleCnt="0"/>
      <dgm:spPr/>
    </dgm:pt>
    <dgm:pt modelId="{690E4931-76AB-4A9A-BDB1-16692B285049}" type="pres">
      <dgm:prSet presAssocID="{536DDEAE-D157-4652-ABEF-19DE44442B0B}" presName="accentRepeatNode" presStyleLbl="solidFgAcc1" presStyleIdx="0" presStyleCnt="3"/>
      <dgm:spPr/>
    </dgm:pt>
    <dgm:pt modelId="{2C763552-5BB7-4603-BF14-BA36BFB4A55D}" type="pres">
      <dgm:prSet presAssocID="{6F31E24D-0EAC-4B5E-A22F-E8B9450B0B16}" presName="text_2" presStyleLbl="node1" presStyleIdx="1" presStyleCnt="3">
        <dgm:presLayoutVars>
          <dgm:bulletEnabled val="1"/>
        </dgm:presLayoutVars>
      </dgm:prSet>
      <dgm:spPr/>
    </dgm:pt>
    <dgm:pt modelId="{C5E75EA5-A1C6-4F46-9DB8-A903ADC1B28F}" type="pres">
      <dgm:prSet presAssocID="{6F31E24D-0EAC-4B5E-A22F-E8B9450B0B16}" presName="accent_2" presStyleCnt="0"/>
      <dgm:spPr/>
    </dgm:pt>
    <dgm:pt modelId="{2ABE7D0C-64A7-4A4F-8F86-EB696C32D0BD}" type="pres">
      <dgm:prSet presAssocID="{6F31E24D-0EAC-4B5E-A22F-E8B9450B0B16}" presName="accentRepeatNode" presStyleLbl="solidFgAcc1" presStyleIdx="1" presStyleCnt="3"/>
      <dgm:spPr/>
    </dgm:pt>
    <dgm:pt modelId="{582182F2-7B2F-4BF4-A7C0-2043E6FF80F8}" type="pres">
      <dgm:prSet presAssocID="{2B4EFAB9-895F-453B-9C91-DBAD78A799A2}" presName="text_3" presStyleLbl="node1" presStyleIdx="2" presStyleCnt="3">
        <dgm:presLayoutVars>
          <dgm:bulletEnabled val="1"/>
        </dgm:presLayoutVars>
      </dgm:prSet>
      <dgm:spPr/>
    </dgm:pt>
    <dgm:pt modelId="{751B69BF-19E1-4E6F-A69A-899BD44EE44A}" type="pres">
      <dgm:prSet presAssocID="{2B4EFAB9-895F-453B-9C91-DBAD78A799A2}" presName="accent_3" presStyleCnt="0"/>
      <dgm:spPr/>
    </dgm:pt>
    <dgm:pt modelId="{EB40650F-C6B9-4756-B149-6F2969129F02}" type="pres">
      <dgm:prSet presAssocID="{2B4EFAB9-895F-453B-9C91-DBAD78A799A2}" presName="accentRepeatNode" presStyleLbl="solidFgAcc1" presStyleIdx="2" presStyleCnt="3"/>
      <dgm:spPr/>
    </dgm:pt>
  </dgm:ptLst>
  <dgm:cxnLst>
    <dgm:cxn modelId="{7436E917-56EA-46B4-9136-5C82B1D003C3}" srcId="{6AE7C1CC-638A-41DE-9F28-457011579A72}" destId="{6F31E24D-0EAC-4B5E-A22F-E8B9450B0B16}" srcOrd="1" destOrd="0" parTransId="{40EE1302-D15A-4B28-A387-7641945663D8}" sibTransId="{71DF5466-E0C8-4B7A-AB13-E04AB3F1F621}"/>
    <dgm:cxn modelId="{FEA66821-ADEA-4348-A97F-52E0EE7A2253}" type="presOf" srcId="{536DDEAE-D157-4652-ABEF-19DE44442B0B}" destId="{FE5C6D51-C792-437A-B4F8-8A72726FE470}" srcOrd="0" destOrd="0" presId="urn:microsoft.com/office/officeart/2008/layout/VerticalCurvedList"/>
    <dgm:cxn modelId="{682D1222-9224-4C7B-B638-2925ECAE0E1C}" type="presOf" srcId="{6F31E24D-0EAC-4B5E-A22F-E8B9450B0B16}" destId="{2C763552-5BB7-4603-BF14-BA36BFB4A55D}" srcOrd="0" destOrd="0" presId="urn:microsoft.com/office/officeart/2008/layout/VerticalCurvedList"/>
    <dgm:cxn modelId="{04F83340-3E6A-43C1-A9B2-F7D341C788A6}" srcId="{6AE7C1CC-638A-41DE-9F28-457011579A72}" destId="{2B4EFAB9-895F-453B-9C91-DBAD78A799A2}" srcOrd="2" destOrd="0" parTransId="{94CB69CC-0B5D-42E5-B04C-E9E76A836849}" sibTransId="{49FD2FA4-81D5-49DB-8CE2-E1548224ED5F}"/>
    <dgm:cxn modelId="{05FC7955-57F2-4E71-A358-A3E0ED569445}" type="presOf" srcId="{2B4EFAB9-895F-453B-9C91-DBAD78A799A2}" destId="{582182F2-7B2F-4BF4-A7C0-2043E6FF80F8}" srcOrd="0" destOrd="0" presId="urn:microsoft.com/office/officeart/2008/layout/VerticalCurvedList"/>
    <dgm:cxn modelId="{74609655-3868-4CD3-8538-505EA246F5E3}" type="presOf" srcId="{46F2FBA1-0AC1-4D34-8210-5D8E7D6D65B2}" destId="{51BE788F-074A-43F7-9373-C3497DBE6A14}" srcOrd="0" destOrd="0" presId="urn:microsoft.com/office/officeart/2008/layout/VerticalCurvedList"/>
    <dgm:cxn modelId="{7B05A785-A0E9-40CC-8465-67C60771F9E7}" type="presOf" srcId="{6AE7C1CC-638A-41DE-9F28-457011579A72}" destId="{1FA11AB0-52F8-42E6-92F6-598F5A8234A9}" srcOrd="0" destOrd="0" presId="urn:microsoft.com/office/officeart/2008/layout/VerticalCurvedList"/>
    <dgm:cxn modelId="{7481A3B0-BA58-4193-8CD5-E9F19499EE9F}" srcId="{6AE7C1CC-638A-41DE-9F28-457011579A72}" destId="{536DDEAE-D157-4652-ABEF-19DE44442B0B}" srcOrd="0" destOrd="0" parTransId="{3D1664DF-600F-4466-B1AF-7826307D8EB8}" sibTransId="{46F2FBA1-0AC1-4D34-8210-5D8E7D6D65B2}"/>
    <dgm:cxn modelId="{26B4DD54-D53C-416F-B329-8ADBFFEB1C33}" type="presParOf" srcId="{1FA11AB0-52F8-42E6-92F6-598F5A8234A9}" destId="{C5132206-8AC5-4E61-A8E9-E2BE66523AAF}" srcOrd="0" destOrd="0" presId="urn:microsoft.com/office/officeart/2008/layout/VerticalCurvedList"/>
    <dgm:cxn modelId="{9CC8BB2C-1BBC-4A3D-99F3-D6CCF4F7F423}" type="presParOf" srcId="{C5132206-8AC5-4E61-A8E9-E2BE66523AAF}" destId="{73403D4D-117D-4AA8-8FF6-039501C9062C}" srcOrd="0" destOrd="0" presId="urn:microsoft.com/office/officeart/2008/layout/VerticalCurvedList"/>
    <dgm:cxn modelId="{B21842DF-7A9C-4F9E-A1F0-CDB3AE80475F}" type="presParOf" srcId="{73403D4D-117D-4AA8-8FF6-039501C9062C}" destId="{5F533BC1-0F4F-407C-9F8F-7B741795C250}" srcOrd="0" destOrd="0" presId="urn:microsoft.com/office/officeart/2008/layout/VerticalCurvedList"/>
    <dgm:cxn modelId="{FE80C093-6065-4931-8E89-1E4572F1C22A}" type="presParOf" srcId="{73403D4D-117D-4AA8-8FF6-039501C9062C}" destId="{51BE788F-074A-43F7-9373-C3497DBE6A14}" srcOrd="1" destOrd="0" presId="urn:microsoft.com/office/officeart/2008/layout/VerticalCurvedList"/>
    <dgm:cxn modelId="{EB02A589-5EF6-492C-AC48-818AB9C10818}" type="presParOf" srcId="{73403D4D-117D-4AA8-8FF6-039501C9062C}" destId="{364EBECF-F96D-427B-A36A-A51FA8DBC2C8}" srcOrd="2" destOrd="0" presId="urn:microsoft.com/office/officeart/2008/layout/VerticalCurvedList"/>
    <dgm:cxn modelId="{2A4D5327-4153-4698-ACDB-7E5C2CFD66B5}" type="presParOf" srcId="{73403D4D-117D-4AA8-8FF6-039501C9062C}" destId="{1D3C1194-04B6-4CFB-91B0-37087738E020}" srcOrd="3" destOrd="0" presId="urn:microsoft.com/office/officeart/2008/layout/VerticalCurvedList"/>
    <dgm:cxn modelId="{0E4D11B6-350D-451C-9563-F0B04A89A0A7}" type="presParOf" srcId="{C5132206-8AC5-4E61-A8E9-E2BE66523AAF}" destId="{FE5C6D51-C792-437A-B4F8-8A72726FE470}" srcOrd="1" destOrd="0" presId="urn:microsoft.com/office/officeart/2008/layout/VerticalCurvedList"/>
    <dgm:cxn modelId="{FFB94E66-57DD-4645-BBB8-CA4C6CCB58BA}" type="presParOf" srcId="{C5132206-8AC5-4E61-A8E9-E2BE66523AAF}" destId="{8A215CDF-3551-43C5-BE96-289778E534A0}" srcOrd="2" destOrd="0" presId="urn:microsoft.com/office/officeart/2008/layout/VerticalCurvedList"/>
    <dgm:cxn modelId="{EFDD2E11-F222-4E0E-B751-32A5CC65E35A}" type="presParOf" srcId="{8A215CDF-3551-43C5-BE96-289778E534A0}" destId="{690E4931-76AB-4A9A-BDB1-16692B285049}" srcOrd="0" destOrd="0" presId="urn:microsoft.com/office/officeart/2008/layout/VerticalCurvedList"/>
    <dgm:cxn modelId="{AB43D277-90A9-46C7-BFB3-3FF35382688B}" type="presParOf" srcId="{C5132206-8AC5-4E61-A8E9-E2BE66523AAF}" destId="{2C763552-5BB7-4603-BF14-BA36BFB4A55D}" srcOrd="3" destOrd="0" presId="urn:microsoft.com/office/officeart/2008/layout/VerticalCurvedList"/>
    <dgm:cxn modelId="{605A5AFE-21D3-4023-B52D-8955C377D93E}" type="presParOf" srcId="{C5132206-8AC5-4E61-A8E9-E2BE66523AAF}" destId="{C5E75EA5-A1C6-4F46-9DB8-A903ADC1B28F}" srcOrd="4" destOrd="0" presId="urn:microsoft.com/office/officeart/2008/layout/VerticalCurvedList"/>
    <dgm:cxn modelId="{9327FCC5-CF10-4695-9B93-110CFDB8FD49}" type="presParOf" srcId="{C5E75EA5-A1C6-4F46-9DB8-A903ADC1B28F}" destId="{2ABE7D0C-64A7-4A4F-8F86-EB696C32D0BD}" srcOrd="0" destOrd="0" presId="urn:microsoft.com/office/officeart/2008/layout/VerticalCurvedList"/>
    <dgm:cxn modelId="{2F9C5D9E-423D-48E5-B421-591DEA3F300C}" type="presParOf" srcId="{C5132206-8AC5-4E61-A8E9-E2BE66523AAF}" destId="{582182F2-7B2F-4BF4-A7C0-2043E6FF80F8}" srcOrd="5" destOrd="0" presId="urn:microsoft.com/office/officeart/2008/layout/VerticalCurvedList"/>
    <dgm:cxn modelId="{F2A09B1A-9665-40C6-A065-A8EDD55ED4D8}" type="presParOf" srcId="{C5132206-8AC5-4E61-A8E9-E2BE66523AAF}" destId="{751B69BF-19E1-4E6F-A69A-899BD44EE44A}" srcOrd="6" destOrd="0" presId="urn:microsoft.com/office/officeart/2008/layout/VerticalCurvedList"/>
    <dgm:cxn modelId="{C1D9719D-1953-4ABB-8D0B-F685C49A64A3}" type="presParOf" srcId="{751B69BF-19E1-4E6F-A69A-899BD44EE44A}" destId="{EB40650F-C6B9-4756-B149-6F2969129F0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E788F-074A-43F7-9373-C3497DBE6A14}">
      <dsp:nvSpPr>
        <dsp:cNvPr id="0" name=""/>
        <dsp:cNvSpPr/>
      </dsp:nvSpPr>
      <dsp:spPr>
        <a:xfrm>
          <a:off x="-5460617" y="-836201"/>
          <a:ext cx="6502646" cy="6502646"/>
        </a:xfrm>
        <a:prstGeom prst="blockArc">
          <a:avLst>
            <a:gd name="adj1" fmla="val 18900000"/>
            <a:gd name="adj2" fmla="val 2700000"/>
            <a:gd name="adj3" fmla="val 33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5C6D51-C792-437A-B4F8-8A72726FE470}">
      <dsp:nvSpPr>
        <dsp:cNvPr id="0" name=""/>
        <dsp:cNvSpPr/>
      </dsp:nvSpPr>
      <dsp:spPr>
        <a:xfrm>
          <a:off x="670437" y="483024"/>
          <a:ext cx="9193412" cy="9660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6801" tIns="73660" rIns="73660" bIns="73660" numCol="1" spcCol="1270" anchor="ctr" anchorCtr="0">
          <a:noAutofit/>
        </a:bodyPr>
        <a:lstStyle/>
        <a:p>
          <a:pPr marL="0" lvl="0" indent="0" algn="l" defTabSz="1289050">
            <a:lnSpc>
              <a:spcPct val="90000"/>
            </a:lnSpc>
            <a:spcBef>
              <a:spcPct val="0"/>
            </a:spcBef>
            <a:spcAft>
              <a:spcPct val="35000"/>
            </a:spcAft>
            <a:buNone/>
          </a:pPr>
          <a:r>
            <a:rPr lang="en-US" sz="2900" kern="1200" dirty="0"/>
            <a:t>1.  oxidation is a gain of oxygen atoms, reduction is a loss of oxygen atoms</a:t>
          </a:r>
          <a:endParaRPr lang="en-AU" sz="2900" kern="1200" dirty="0"/>
        </a:p>
      </dsp:txBody>
      <dsp:txXfrm>
        <a:off x="670437" y="483024"/>
        <a:ext cx="9193412" cy="966048"/>
      </dsp:txXfrm>
    </dsp:sp>
    <dsp:sp modelId="{690E4931-76AB-4A9A-BDB1-16692B285049}">
      <dsp:nvSpPr>
        <dsp:cNvPr id="0" name=""/>
        <dsp:cNvSpPr/>
      </dsp:nvSpPr>
      <dsp:spPr>
        <a:xfrm>
          <a:off x="66657" y="362268"/>
          <a:ext cx="1207560" cy="12075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763552-5BB7-4603-BF14-BA36BFB4A55D}">
      <dsp:nvSpPr>
        <dsp:cNvPr id="0" name=""/>
        <dsp:cNvSpPr/>
      </dsp:nvSpPr>
      <dsp:spPr>
        <a:xfrm>
          <a:off x="1021596" y="1932097"/>
          <a:ext cx="8842254" cy="9660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6801" tIns="73660" rIns="73660" bIns="73660" numCol="1" spcCol="1270" anchor="ctr" anchorCtr="0">
          <a:noAutofit/>
        </a:bodyPr>
        <a:lstStyle/>
        <a:p>
          <a:pPr marL="0" lvl="0" indent="0" algn="l" defTabSz="1289050">
            <a:lnSpc>
              <a:spcPct val="90000"/>
            </a:lnSpc>
            <a:spcBef>
              <a:spcPct val="0"/>
            </a:spcBef>
            <a:spcAft>
              <a:spcPct val="35000"/>
            </a:spcAft>
            <a:buNone/>
          </a:pPr>
          <a:r>
            <a:rPr lang="en-US" sz="2900" kern="1200" dirty="0"/>
            <a:t>2.  oxidation is a loss of hydrogen atoms, reduction is a gain of hydrogen atoms</a:t>
          </a:r>
          <a:endParaRPr lang="en-AU" sz="2900" kern="1200" dirty="0"/>
        </a:p>
      </dsp:txBody>
      <dsp:txXfrm>
        <a:off x="1021596" y="1932097"/>
        <a:ext cx="8842254" cy="966048"/>
      </dsp:txXfrm>
    </dsp:sp>
    <dsp:sp modelId="{2ABE7D0C-64A7-4A4F-8F86-EB696C32D0BD}">
      <dsp:nvSpPr>
        <dsp:cNvPr id="0" name=""/>
        <dsp:cNvSpPr/>
      </dsp:nvSpPr>
      <dsp:spPr>
        <a:xfrm>
          <a:off x="417816" y="1811341"/>
          <a:ext cx="1207560" cy="12075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2182F2-7B2F-4BF4-A7C0-2043E6FF80F8}">
      <dsp:nvSpPr>
        <dsp:cNvPr id="0" name=""/>
        <dsp:cNvSpPr/>
      </dsp:nvSpPr>
      <dsp:spPr>
        <a:xfrm>
          <a:off x="670437" y="3381170"/>
          <a:ext cx="9193412" cy="9660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6801" tIns="73660" rIns="73660" bIns="73660" numCol="1" spcCol="1270" anchor="ctr" anchorCtr="0">
          <a:noAutofit/>
        </a:bodyPr>
        <a:lstStyle/>
        <a:p>
          <a:pPr marL="0" lvl="0" indent="0" algn="l" defTabSz="1289050">
            <a:lnSpc>
              <a:spcPct val="90000"/>
            </a:lnSpc>
            <a:spcBef>
              <a:spcPct val="0"/>
            </a:spcBef>
            <a:spcAft>
              <a:spcPct val="35000"/>
            </a:spcAft>
            <a:buNone/>
          </a:pPr>
          <a:r>
            <a:rPr lang="en-US" sz="2900" kern="1200" dirty="0"/>
            <a:t>3.  oxidation is a loss of electrons, reduction is a gain of electrons</a:t>
          </a:r>
          <a:endParaRPr lang="en-AU" sz="2900" kern="1200" dirty="0"/>
        </a:p>
      </dsp:txBody>
      <dsp:txXfrm>
        <a:off x="670437" y="3381170"/>
        <a:ext cx="9193412" cy="966048"/>
      </dsp:txXfrm>
    </dsp:sp>
    <dsp:sp modelId="{EB40650F-C6B9-4756-B149-6F2969129F02}">
      <dsp:nvSpPr>
        <dsp:cNvPr id="0" name=""/>
        <dsp:cNvSpPr/>
      </dsp:nvSpPr>
      <dsp:spPr>
        <a:xfrm>
          <a:off x="66657" y="3260414"/>
          <a:ext cx="1207560" cy="12075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6D4F6-9F93-41B0-B82E-8565FB9338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A8C4A8F-6029-474B-87CE-93328A90B1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7CB3B22-1439-4F47-A394-FBFA2FE9B222}"/>
              </a:ext>
            </a:extLst>
          </p:cNvPr>
          <p:cNvSpPr>
            <a:spLocks noGrp="1"/>
          </p:cNvSpPr>
          <p:nvPr>
            <p:ph type="dt" sz="half" idx="10"/>
          </p:nvPr>
        </p:nvSpPr>
        <p:spPr/>
        <p:txBody>
          <a:bodyPr/>
          <a:lstStyle/>
          <a:p>
            <a:fld id="{B0652C13-04AE-4995-A7F5-B1F58076463F}" type="datetimeFigureOut">
              <a:rPr lang="en-AU" smtClean="0"/>
              <a:t>17/04/2021</a:t>
            </a:fld>
            <a:endParaRPr lang="en-AU"/>
          </a:p>
        </p:txBody>
      </p:sp>
      <p:sp>
        <p:nvSpPr>
          <p:cNvPr id="5" name="Footer Placeholder 4">
            <a:extLst>
              <a:ext uri="{FF2B5EF4-FFF2-40B4-BE49-F238E27FC236}">
                <a16:creationId xmlns:a16="http://schemas.microsoft.com/office/drawing/2014/main" id="{F2DCC98B-9ED6-456C-B0AC-5D604C6623C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9234746-24E0-44B3-A4F0-E3AF005FB00A}"/>
              </a:ext>
            </a:extLst>
          </p:cNvPr>
          <p:cNvSpPr>
            <a:spLocks noGrp="1"/>
          </p:cNvSpPr>
          <p:nvPr>
            <p:ph type="sldNum" sz="quarter" idx="12"/>
          </p:nvPr>
        </p:nvSpPr>
        <p:spPr/>
        <p:txBody>
          <a:bodyPr/>
          <a:lstStyle/>
          <a:p>
            <a:fld id="{E4DD42CF-7E17-4145-A0CA-AC7BBBB2E98E}" type="slidenum">
              <a:rPr lang="en-AU" smtClean="0"/>
              <a:t>‹#›</a:t>
            </a:fld>
            <a:endParaRPr lang="en-AU"/>
          </a:p>
        </p:txBody>
      </p:sp>
    </p:spTree>
    <p:extLst>
      <p:ext uri="{BB962C8B-B14F-4D97-AF65-F5344CB8AC3E}">
        <p14:creationId xmlns:p14="http://schemas.microsoft.com/office/powerpoint/2010/main" val="2615794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D0374-8156-4A25-B9AA-53E6FA34398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5990BB7-239E-4FFE-9546-055E1BE2F3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8F89A0F-D97B-4C68-A201-40964301D65D}"/>
              </a:ext>
            </a:extLst>
          </p:cNvPr>
          <p:cNvSpPr>
            <a:spLocks noGrp="1"/>
          </p:cNvSpPr>
          <p:nvPr>
            <p:ph type="dt" sz="half" idx="10"/>
          </p:nvPr>
        </p:nvSpPr>
        <p:spPr/>
        <p:txBody>
          <a:bodyPr/>
          <a:lstStyle/>
          <a:p>
            <a:fld id="{B0652C13-04AE-4995-A7F5-B1F58076463F}" type="datetimeFigureOut">
              <a:rPr lang="en-AU" smtClean="0"/>
              <a:t>17/04/2021</a:t>
            </a:fld>
            <a:endParaRPr lang="en-AU"/>
          </a:p>
        </p:txBody>
      </p:sp>
      <p:sp>
        <p:nvSpPr>
          <p:cNvPr id="5" name="Footer Placeholder 4">
            <a:extLst>
              <a:ext uri="{FF2B5EF4-FFF2-40B4-BE49-F238E27FC236}">
                <a16:creationId xmlns:a16="http://schemas.microsoft.com/office/drawing/2014/main" id="{696ACAEC-8409-4962-947E-1180F972481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288533D-FE86-4A34-9384-5D681D9E2C01}"/>
              </a:ext>
            </a:extLst>
          </p:cNvPr>
          <p:cNvSpPr>
            <a:spLocks noGrp="1"/>
          </p:cNvSpPr>
          <p:nvPr>
            <p:ph type="sldNum" sz="quarter" idx="12"/>
          </p:nvPr>
        </p:nvSpPr>
        <p:spPr/>
        <p:txBody>
          <a:bodyPr/>
          <a:lstStyle/>
          <a:p>
            <a:fld id="{E4DD42CF-7E17-4145-A0CA-AC7BBBB2E98E}" type="slidenum">
              <a:rPr lang="en-AU" smtClean="0"/>
              <a:t>‹#›</a:t>
            </a:fld>
            <a:endParaRPr lang="en-AU"/>
          </a:p>
        </p:txBody>
      </p:sp>
    </p:spTree>
    <p:extLst>
      <p:ext uri="{BB962C8B-B14F-4D97-AF65-F5344CB8AC3E}">
        <p14:creationId xmlns:p14="http://schemas.microsoft.com/office/powerpoint/2010/main" val="1384743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99FDD7-CB99-4436-AA30-C5F7D818A7A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0BC1D71-85ED-49F3-A5F7-781B042EBC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5A21CBA-AAE2-4549-B30B-DC1AFABA9FF8}"/>
              </a:ext>
            </a:extLst>
          </p:cNvPr>
          <p:cNvSpPr>
            <a:spLocks noGrp="1"/>
          </p:cNvSpPr>
          <p:nvPr>
            <p:ph type="dt" sz="half" idx="10"/>
          </p:nvPr>
        </p:nvSpPr>
        <p:spPr/>
        <p:txBody>
          <a:bodyPr/>
          <a:lstStyle/>
          <a:p>
            <a:fld id="{B0652C13-04AE-4995-A7F5-B1F58076463F}" type="datetimeFigureOut">
              <a:rPr lang="en-AU" smtClean="0"/>
              <a:t>17/04/2021</a:t>
            </a:fld>
            <a:endParaRPr lang="en-AU"/>
          </a:p>
        </p:txBody>
      </p:sp>
      <p:sp>
        <p:nvSpPr>
          <p:cNvPr id="5" name="Footer Placeholder 4">
            <a:extLst>
              <a:ext uri="{FF2B5EF4-FFF2-40B4-BE49-F238E27FC236}">
                <a16:creationId xmlns:a16="http://schemas.microsoft.com/office/drawing/2014/main" id="{E27BCCBA-BEE9-4640-999D-00FCE3D356A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AD5ACA1-DFB4-40C1-944E-12250CD1CA6D}"/>
              </a:ext>
            </a:extLst>
          </p:cNvPr>
          <p:cNvSpPr>
            <a:spLocks noGrp="1"/>
          </p:cNvSpPr>
          <p:nvPr>
            <p:ph type="sldNum" sz="quarter" idx="12"/>
          </p:nvPr>
        </p:nvSpPr>
        <p:spPr/>
        <p:txBody>
          <a:bodyPr/>
          <a:lstStyle/>
          <a:p>
            <a:fld id="{E4DD42CF-7E17-4145-A0CA-AC7BBBB2E98E}" type="slidenum">
              <a:rPr lang="en-AU" smtClean="0"/>
              <a:t>‹#›</a:t>
            </a:fld>
            <a:endParaRPr lang="en-AU"/>
          </a:p>
        </p:txBody>
      </p:sp>
    </p:spTree>
    <p:extLst>
      <p:ext uri="{BB962C8B-B14F-4D97-AF65-F5344CB8AC3E}">
        <p14:creationId xmlns:p14="http://schemas.microsoft.com/office/powerpoint/2010/main" val="2199474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0249F-11B5-4C4D-94E6-169F5BD1D0A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654902F-18F5-4BF8-ABC2-B6C8EE3ADC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6762C99-9E82-4138-A4D7-FE797A095949}"/>
              </a:ext>
            </a:extLst>
          </p:cNvPr>
          <p:cNvSpPr>
            <a:spLocks noGrp="1"/>
          </p:cNvSpPr>
          <p:nvPr>
            <p:ph type="dt" sz="half" idx="10"/>
          </p:nvPr>
        </p:nvSpPr>
        <p:spPr/>
        <p:txBody>
          <a:bodyPr/>
          <a:lstStyle/>
          <a:p>
            <a:fld id="{B0652C13-04AE-4995-A7F5-B1F58076463F}" type="datetimeFigureOut">
              <a:rPr lang="en-AU" smtClean="0"/>
              <a:t>17/04/2021</a:t>
            </a:fld>
            <a:endParaRPr lang="en-AU"/>
          </a:p>
        </p:txBody>
      </p:sp>
      <p:sp>
        <p:nvSpPr>
          <p:cNvPr id="5" name="Footer Placeholder 4">
            <a:extLst>
              <a:ext uri="{FF2B5EF4-FFF2-40B4-BE49-F238E27FC236}">
                <a16:creationId xmlns:a16="http://schemas.microsoft.com/office/drawing/2014/main" id="{83777C5A-507A-420E-B420-E23DC49BE97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99B91AA-1D06-4D33-A016-2ACE5F61EA06}"/>
              </a:ext>
            </a:extLst>
          </p:cNvPr>
          <p:cNvSpPr>
            <a:spLocks noGrp="1"/>
          </p:cNvSpPr>
          <p:nvPr>
            <p:ph type="sldNum" sz="quarter" idx="12"/>
          </p:nvPr>
        </p:nvSpPr>
        <p:spPr/>
        <p:txBody>
          <a:bodyPr/>
          <a:lstStyle/>
          <a:p>
            <a:fld id="{E4DD42CF-7E17-4145-A0CA-AC7BBBB2E98E}" type="slidenum">
              <a:rPr lang="en-AU" smtClean="0"/>
              <a:t>‹#›</a:t>
            </a:fld>
            <a:endParaRPr lang="en-AU"/>
          </a:p>
        </p:txBody>
      </p:sp>
    </p:spTree>
    <p:extLst>
      <p:ext uri="{BB962C8B-B14F-4D97-AF65-F5344CB8AC3E}">
        <p14:creationId xmlns:p14="http://schemas.microsoft.com/office/powerpoint/2010/main" val="119000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65B8-65ED-4DF5-A0FF-5DFB5F3C4D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EBFC09F9-2D80-4376-BCFF-5E6CAF276B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EF5004-15B2-4368-B0DB-EDAE9BEECAD5}"/>
              </a:ext>
            </a:extLst>
          </p:cNvPr>
          <p:cNvSpPr>
            <a:spLocks noGrp="1"/>
          </p:cNvSpPr>
          <p:nvPr>
            <p:ph type="dt" sz="half" idx="10"/>
          </p:nvPr>
        </p:nvSpPr>
        <p:spPr/>
        <p:txBody>
          <a:bodyPr/>
          <a:lstStyle/>
          <a:p>
            <a:fld id="{B0652C13-04AE-4995-A7F5-B1F58076463F}" type="datetimeFigureOut">
              <a:rPr lang="en-AU" smtClean="0"/>
              <a:t>17/04/2021</a:t>
            </a:fld>
            <a:endParaRPr lang="en-AU"/>
          </a:p>
        </p:txBody>
      </p:sp>
      <p:sp>
        <p:nvSpPr>
          <p:cNvPr id="5" name="Footer Placeholder 4">
            <a:extLst>
              <a:ext uri="{FF2B5EF4-FFF2-40B4-BE49-F238E27FC236}">
                <a16:creationId xmlns:a16="http://schemas.microsoft.com/office/drawing/2014/main" id="{9FF70B6F-4642-444B-BBA3-5955DFC438D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C3AA39E-7BA9-4C5D-A083-A3F5642F5C66}"/>
              </a:ext>
            </a:extLst>
          </p:cNvPr>
          <p:cNvSpPr>
            <a:spLocks noGrp="1"/>
          </p:cNvSpPr>
          <p:nvPr>
            <p:ph type="sldNum" sz="quarter" idx="12"/>
          </p:nvPr>
        </p:nvSpPr>
        <p:spPr/>
        <p:txBody>
          <a:bodyPr/>
          <a:lstStyle/>
          <a:p>
            <a:fld id="{E4DD42CF-7E17-4145-A0CA-AC7BBBB2E98E}" type="slidenum">
              <a:rPr lang="en-AU" smtClean="0"/>
              <a:t>‹#›</a:t>
            </a:fld>
            <a:endParaRPr lang="en-AU"/>
          </a:p>
        </p:txBody>
      </p:sp>
    </p:spTree>
    <p:extLst>
      <p:ext uri="{BB962C8B-B14F-4D97-AF65-F5344CB8AC3E}">
        <p14:creationId xmlns:p14="http://schemas.microsoft.com/office/powerpoint/2010/main" val="1390112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0CCC1-3E87-49CD-A9A9-D59DE3887E0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1824F3E-380D-426C-B4D3-16A9BE8C90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4E0767A8-E3AD-44A2-935B-D61776E3D9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998A55C-DC15-45F5-B67F-000B12FD8BCC}"/>
              </a:ext>
            </a:extLst>
          </p:cNvPr>
          <p:cNvSpPr>
            <a:spLocks noGrp="1"/>
          </p:cNvSpPr>
          <p:nvPr>
            <p:ph type="dt" sz="half" idx="10"/>
          </p:nvPr>
        </p:nvSpPr>
        <p:spPr/>
        <p:txBody>
          <a:bodyPr/>
          <a:lstStyle/>
          <a:p>
            <a:fld id="{B0652C13-04AE-4995-A7F5-B1F58076463F}" type="datetimeFigureOut">
              <a:rPr lang="en-AU" smtClean="0"/>
              <a:t>17/04/2021</a:t>
            </a:fld>
            <a:endParaRPr lang="en-AU"/>
          </a:p>
        </p:txBody>
      </p:sp>
      <p:sp>
        <p:nvSpPr>
          <p:cNvPr id="6" name="Footer Placeholder 5">
            <a:extLst>
              <a:ext uri="{FF2B5EF4-FFF2-40B4-BE49-F238E27FC236}">
                <a16:creationId xmlns:a16="http://schemas.microsoft.com/office/drawing/2014/main" id="{636641D3-8A62-4A43-B201-B6DE1790FD2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01B4C14-D56D-4546-A424-BEDD3353A1AE}"/>
              </a:ext>
            </a:extLst>
          </p:cNvPr>
          <p:cNvSpPr>
            <a:spLocks noGrp="1"/>
          </p:cNvSpPr>
          <p:nvPr>
            <p:ph type="sldNum" sz="quarter" idx="12"/>
          </p:nvPr>
        </p:nvSpPr>
        <p:spPr/>
        <p:txBody>
          <a:bodyPr/>
          <a:lstStyle/>
          <a:p>
            <a:fld id="{E4DD42CF-7E17-4145-A0CA-AC7BBBB2E98E}" type="slidenum">
              <a:rPr lang="en-AU" smtClean="0"/>
              <a:t>‹#›</a:t>
            </a:fld>
            <a:endParaRPr lang="en-AU"/>
          </a:p>
        </p:txBody>
      </p:sp>
    </p:spTree>
    <p:extLst>
      <p:ext uri="{BB962C8B-B14F-4D97-AF65-F5344CB8AC3E}">
        <p14:creationId xmlns:p14="http://schemas.microsoft.com/office/powerpoint/2010/main" val="268147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36F5-02FF-4CDD-9558-F6464FAE987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33B64CB-EDD4-4224-87E0-0FA53B0613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601DB2-F6ED-4B2D-952B-DD04F3EEF0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3F1A72F-6F93-4855-A029-74C672C431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417525-8187-4FCA-A46D-F40EE25BE9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D14DF8F-F982-4434-896B-E60FB185FFF6}"/>
              </a:ext>
            </a:extLst>
          </p:cNvPr>
          <p:cNvSpPr>
            <a:spLocks noGrp="1"/>
          </p:cNvSpPr>
          <p:nvPr>
            <p:ph type="dt" sz="half" idx="10"/>
          </p:nvPr>
        </p:nvSpPr>
        <p:spPr/>
        <p:txBody>
          <a:bodyPr/>
          <a:lstStyle/>
          <a:p>
            <a:fld id="{B0652C13-04AE-4995-A7F5-B1F58076463F}" type="datetimeFigureOut">
              <a:rPr lang="en-AU" smtClean="0"/>
              <a:t>17/04/2021</a:t>
            </a:fld>
            <a:endParaRPr lang="en-AU"/>
          </a:p>
        </p:txBody>
      </p:sp>
      <p:sp>
        <p:nvSpPr>
          <p:cNvPr id="8" name="Footer Placeholder 7">
            <a:extLst>
              <a:ext uri="{FF2B5EF4-FFF2-40B4-BE49-F238E27FC236}">
                <a16:creationId xmlns:a16="http://schemas.microsoft.com/office/drawing/2014/main" id="{AE259C08-15FD-4DED-B8B2-3BC2BDD67E19}"/>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AC04E62-5C2A-4CC4-A64B-C133A34A85D6}"/>
              </a:ext>
            </a:extLst>
          </p:cNvPr>
          <p:cNvSpPr>
            <a:spLocks noGrp="1"/>
          </p:cNvSpPr>
          <p:nvPr>
            <p:ph type="sldNum" sz="quarter" idx="12"/>
          </p:nvPr>
        </p:nvSpPr>
        <p:spPr/>
        <p:txBody>
          <a:bodyPr/>
          <a:lstStyle/>
          <a:p>
            <a:fld id="{E4DD42CF-7E17-4145-A0CA-AC7BBBB2E98E}" type="slidenum">
              <a:rPr lang="en-AU" smtClean="0"/>
              <a:t>‹#›</a:t>
            </a:fld>
            <a:endParaRPr lang="en-AU"/>
          </a:p>
        </p:txBody>
      </p:sp>
    </p:spTree>
    <p:extLst>
      <p:ext uri="{BB962C8B-B14F-4D97-AF65-F5344CB8AC3E}">
        <p14:creationId xmlns:p14="http://schemas.microsoft.com/office/powerpoint/2010/main" val="1368484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7166-3B9D-434F-A614-803F7543E20F}"/>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BB1C1F4-E1DB-43DC-9DCB-2EF94C66868C}"/>
              </a:ext>
            </a:extLst>
          </p:cNvPr>
          <p:cNvSpPr>
            <a:spLocks noGrp="1"/>
          </p:cNvSpPr>
          <p:nvPr>
            <p:ph type="dt" sz="half" idx="10"/>
          </p:nvPr>
        </p:nvSpPr>
        <p:spPr/>
        <p:txBody>
          <a:bodyPr/>
          <a:lstStyle/>
          <a:p>
            <a:fld id="{B0652C13-04AE-4995-A7F5-B1F58076463F}" type="datetimeFigureOut">
              <a:rPr lang="en-AU" smtClean="0"/>
              <a:t>17/04/2021</a:t>
            </a:fld>
            <a:endParaRPr lang="en-AU"/>
          </a:p>
        </p:txBody>
      </p:sp>
      <p:sp>
        <p:nvSpPr>
          <p:cNvPr id="4" name="Footer Placeholder 3">
            <a:extLst>
              <a:ext uri="{FF2B5EF4-FFF2-40B4-BE49-F238E27FC236}">
                <a16:creationId xmlns:a16="http://schemas.microsoft.com/office/drawing/2014/main" id="{3D684875-DE52-45C1-B6D9-B8C425F6EE7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CF04CFFC-E542-4084-A04E-585558E3A3BB}"/>
              </a:ext>
            </a:extLst>
          </p:cNvPr>
          <p:cNvSpPr>
            <a:spLocks noGrp="1"/>
          </p:cNvSpPr>
          <p:nvPr>
            <p:ph type="sldNum" sz="quarter" idx="12"/>
          </p:nvPr>
        </p:nvSpPr>
        <p:spPr/>
        <p:txBody>
          <a:bodyPr/>
          <a:lstStyle/>
          <a:p>
            <a:fld id="{E4DD42CF-7E17-4145-A0CA-AC7BBBB2E98E}" type="slidenum">
              <a:rPr lang="en-AU" smtClean="0"/>
              <a:t>‹#›</a:t>
            </a:fld>
            <a:endParaRPr lang="en-AU"/>
          </a:p>
        </p:txBody>
      </p:sp>
    </p:spTree>
    <p:extLst>
      <p:ext uri="{BB962C8B-B14F-4D97-AF65-F5344CB8AC3E}">
        <p14:creationId xmlns:p14="http://schemas.microsoft.com/office/powerpoint/2010/main" val="1643206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B48D57-ECA9-4F00-9731-26A9F172EA3F}"/>
              </a:ext>
            </a:extLst>
          </p:cNvPr>
          <p:cNvSpPr>
            <a:spLocks noGrp="1"/>
          </p:cNvSpPr>
          <p:nvPr>
            <p:ph type="dt" sz="half" idx="10"/>
          </p:nvPr>
        </p:nvSpPr>
        <p:spPr/>
        <p:txBody>
          <a:bodyPr/>
          <a:lstStyle/>
          <a:p>
            <a:fld id="{B0652C13-04AE-4995-A7F5-B1F58076463F}" type="datetimeFigureOut">
              <a:rPr lang="en-AU" smtClean="0"/>
              <a:t>17/04/2021</a:t>
            </a:fld>
            <a:endParaRPr lang="en-AU"/>
          </a:p>
        </p:txBody>
      </p:sp>
      <p:sp>
        <p:nvSpPr>
          <p:cNvPr id="3" name="Footer Placeholder 2">
            <a:extLst>
              <a:ext uri="{FF2B5EF4-FFF2-40B4-BE49-F238E27FC236}">
                <a16:creationId xmlns:a16="http://schemas.microsoft.com/office/drawing/2014/main" id="{B38F2C86-02D2-4D08-BDD5-820B71189923}"/>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FDCC8CB-EE84-44A0-81EB-62AB2D93B65A}"/>
              </a:ext>
            </a:extLst>
          </p:cNvPr>
          <p:cNvSpPr>
            <a:spLocks noGrp="1"/>
          </p:cNvSpPr>
          <p:nvPr>
            <p:ph type="sldNum" sz="quarter" idx="12"/>
          </p:nvPr>
        </p:nvSpPr>
        <p:spPr/>
        <p:txBody>
          <a:bodyPr/>
          <a:lstStyle/>
          <a:p>
            <a:fld id="{E4DD42CF-7E17-4145-A0CA-AC7BBBB2E98E}" type="slidenum">
              <a:rPr lang="en-AU" smtClean="0"/>
              <a:t>‹#›</a:t>
            </a:fld>
            <a:endParaRPr lang="en-AU"/>
          </a:p>
        </p:txBody>
      </p:sp>
    </p:spTree>
    <p:extLst>
      <p:ext uri="{BB962C8B-B14F-4D97-AF65-F5344CB8AC3E}">
        <p14:creationId xmlns:p14="http://schemas.microsoft.com/office/powerpoint/2010/main" val="1637401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FC620-8B0B-4DC3-B207-1E54934DC8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0AC7346-06B2-439B-9E18-490E0685EB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F80BEF7-31E5-49EB-896E-DB3F1A6EB8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71D2FC-254E-49D0-8305-4378EA362C2E}"/>
              </a:ext>
            </a:extLst>
          </p:cNvPr>
          <p:cNvSpPr>
            <a:spLocks noGrp="1"/>
          </p:cNvSpPr>
          <p:nvPr>
            <p:ph type="dt" sz="half" idx="10"/>
          </p:nvPr>
        </p:nvSpPr>
        <p:spPr/>
        <p:txBody>
          <a:bodyPr/>
          <a:lstStyle/>
          <a:p>
            <a:fld id="{B0652C13-04AE-4995-A7F5-B1F58076463F}" type="datetimeFigureOut">
              <a:rPr lang="en-AU" smtClean="0"/>
              <a:t>17/04/2021</a:t>
            </a:fld>
            <a:endParaRPr lang="en-AU"/>
          </a:p>
        </p:txBody>
      </p:sp>
      <p:sp>
        <p:nvSpPr>
          <p:cNvPr id="6" name="Footer Placeholder 5">
            <a:extLst>
              <a:ext uri="{FF2B5EF4-FFF2-40B4-BE49-F238E27FC236}">
                <a16:creationId xmlns:a16="http://schemas.microsoft.com/office/drawing/2014/main" id="{EDC63B11-C0F2-4D51-B96A-18935614918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0BEA64F-0534-41A5-A86E-6288E3CA7D56}"/>
              </a:ext>
            </a:extLst>
          </p:cNvPr>
          <p:cNvSpPr>
            <a:spLocks noGrp="1"/>
          </p:cNvSpPr>
          <p:nvPr>
            <p:ph type="sldNum" sz="quarter" idx="12"/>
          </p:nvPr>
        </p:nvSpPr>
        <p:spPr/>
        <p:txBody>
          <a:bodyPr/>
          <a:lstStyle/>
          <a:p>
            <a:fld id="{E4DD42CF-7E17-4145-A0CA-AC7BBBB2E98E}" type="slidenum">
              <a:rPr lang="en-AU" smtClean="0"/>
              <a:t>‹#›</a:t>
            </a:fld>
            <a:endParaRPr lang="en-AU"/>
          </a:p>
        </p:txBody>
      </p:sp>
    </p:spTree>
    <p:extLst>
      <p:ext uri="{BB962C8B-B14F-4D97-AF65-F5344CB8AC3E}">
        <p14:creationId xmlns:p14="http://schemas.microsoft.com/office/powerpoint/2010/main" val="2252678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EBF9-225D-4AC9-A557-E2BD876516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5F6F8F0-C753-418F-BEF8-7D6AB857E5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6B29A3A-55FC-4467-B6F8-58E3F8DB63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DC8392-B3BB-4B9B-884D-67A9AAECA152}"/>
              </a:ext>
            </a:extLst>
          </p:cNvPr>
          <p:cNvSpPr>
            <a:spLocks noGrp="1"/>
          </p:cNvSpPr>
          <p:nvPr>
            <p:ph type="dt" sz="half" idx="10"/>
          </p:nvPr>
        </p:nvSpPr>
        <p:spPr/>
        <p:txBody>
          <a:bodyPr/>
          <a:lstStyle/>
          <a:p>
            <a:fld id="{B0652C13-04AE-4995-A7F5-B1F58076463F}" type="datetimeFigureOut">
              <a:rPr lang="en-AU" smtClean="0"/>
              <a:t>17/04/2021</a:t>
            </a:fld>
            <a:endParaRPr lang="en-AU"/>
          </a:p>
        </p:txBody>
      </p:sp>
      <p:sp>
        <p:nvSpPr>
          <p:cNvPr id="6" name="Footer Placeholder 5">
            <a:extLst>
              <a:ext uri="{FF2B5EF4-FFF2-40B4-BE49-F238E27FC236}">
                <a16:creationId xmlns:a16="http://schemas.microsoft.com/office/drawing/2014/main" id="{91C24EF8-C497-4267-B506-62F77126383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8C46A3F-3280-4F5B-BC32-3B616905E79D}"/>
              </a:ext>
            </a:extLst>
          </p:cNvPr>
          <p:cNvSpPr>
            <a:spLocks noGrp="1"/>
          </p:cNvSpPr>
          <p:nvPr>
            <p:ph type="sldNum" sz="quarter" idx="12"/>
          </p:nvPr>
        </p:nvSpPr>
        <p:spPr/>
        <p:txBody>
          <a:bodyPr/>
          <a:lstStyle/>
          <a:p>
            <a:fld id="{E4DD42CF-7E17-4145-A0CA-AC7BBBB2E98E}" type="slidenum">
              <a:rPr lang="en-AU" smtClean="0"/>
              <a:t>‹#›</a:t>
            </a:fld>
            <a:endParaRPr lang="en-AU"/>
          </a:p>
        </p:txBody>
      </p:sp>
    </p:spTree>
    <p:extLst>
      <p:ext uri="{BB962C8B-B14F-4D97-AF65-F5344CB8AC3E}">
        <p14:creationId xmlns:p14="http://schemas.microsoft.com/office/powerpoint/2010/main" val="3629072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175078-6A59-428D-AC80-455C62F401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1F44210-521C-4B28-AC7D-A13C4A159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2F87FC1-CAF9-42F6-87A8-02C690000A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652C13-04AE-4995-A7F5-B1F58076463F}" type="datetimeFigureOut">
              <a:rPr lang="en-AU" smtClean="0"/>
              <a:t>17/04/2021</a:t>
            </a:fld>
            <a:endParaRPr lang="en-AU"/>
          </a:p>
        </p:txBody>
      </p:sp>
      <p:sp>
        <p:nvSpPr>
          <p:cNvPr id="5" name="Footer Placeholder 4">
            <a:extLst>
              <a:ext uri="{FF2B5EF4-FFF2-40B4-BE49-F238E27FC236}">
                <a16:creationId xmlns:a16="http://schemas.microsoft.com/office/drawing/2014/main" id="{37D3C1B5-8DE7-4491-97A4-40322237DF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026CDDE6-1C87-4306-9A3E-F150A79A33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D42CF-7E17-4145-A0CA-AC7BBBB2E98E}" type="slidenum">
              <a:rPr lang="en-AU" smtClean="0"/>
              <a:t>‹#›</a:t>
            </a:fld>
            <a:endParaRPr lang="en-AU"/>
          </a:p>
        </p:txBody>
      </p:sp>
    </p:spTree>
    <p:extLst>
      <p:ext uri="{BB962C8B-B14F-4D97-AF65-F5344CB8AC3E}">
        <p14:creationId xmlns:p14="http://schemas.microsoft.com/office/powerpoint/2010/main" val="946223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learning-laboratory.com/redox-reactions-oxidation-reduction/" TargetMode="External"/><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f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f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1.png"/><Relationship Id="rId4" Type="http://schemas.openxmlformats.org/officeDocument/2006/relationships/diagramLayout" Target="../diagrams/layout1.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6600"/>
            </a:gs>
            <a:gs pos="46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404C4A-6397-4F0F-BD08-F4136157492C}"/>
              </a:ext>
            </a:extLst>
          </p:cNvPr>
          <p:cNvSpPr txBox="1"/>
          <p:nvPr/>
        </p:nvSpPr>
        <p:spPr>
          <a:xfrm>
            <a:off x="264160" y="6136640"/>
            <a:ext cx="5090160" cy="523220"/>
          </a:xfrm>
          <a:prstGeom prst="rect">
            <a:avLst/>
          </a:prstGeom>
          <a:noFill/>
        </p:spPr>
        <p:txBody>
          <a:bodyPr wrap="square" rtlCol="0">
            <a:spAutoFit/>
          </a:bodyPr>
          <a:lstStyle/>
          <a:p>
            <a:r>
              <a:rPr lang="en-US" sz="2800" dirty="0"/>
              <a:t>ATAR Chemistry Unit 3 2021</a:t>
            </a:r>
            <a:endParaRPr lang="en-AU" sz="2800" dirty="0"/>
          </a:p>
        </p:txBody>
      </p:sp>
      <p:pic>
        <p:nvPicPr>
          <p:cNvPr id="4" name="Picture 3" descr="A close up of a map&#10;&#10;Description automatically generated">
            <a:extLst>
              <a:ext uri="{FF2B5EF4-FFF2-40B4-BE49-F238E27FC236}">
                <a16:creationId xmlns:a16="http://schemas.microsoft.com/office/drawing/2014/main" id="{871ADC13-52C1-4E1C-821C-9F0FD60E0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110" y="1449300"/>
            <a:ext cx="5407779" cy="4691249"/>
          </a:xfrm>
          <a:prstGeom prst="rect">
            <a:avLst/>
          </a:prstGeom>
        </p:spPr>
      </p:pic>
      <p:sp>
        <p:nvSpPr>
          <p:cNvPr id="7" name="Rectangle 6">
            <a:extLst>
              <a:ext uri="{FF2B5EF4-FFF2-40B4-BE49-F238E27FC236}">
                <a16:creationId xmlns:a16="http://schemas.microsoft.com/office/drawing/2014/main" id="{66C9DE64-46EF-4E59-B850-FBC395DF8268}"/>
              </a:ext>
            </a:extLst>
          </p:cNvPr>
          <p:cNvSpPr/>
          <p:nvPr/>
        </p:nvSpPr>
        <p:spPr>
          <a:xfrm>
            <a:off x="5501961" y="6211669"/>
            <a:ext cx="7658099" cy="646331"/>
          </a:xfrm>
          <a:prstGeom prst="rect">
            <a:avLst/>
          </a:prstGeom>
        </p:spPr>
        <p:txBody>
          <a:bodyPr wrap="square">
            <a:spAutoFit/>
          </a:bodyPr>
          <a:lstStyle/>
          <a:p>
            <a:r>
              <a:rPr lang="en-AU" dirty="0"/>
              <a:t>Bret Norwood.</a:t>
            </a:r>
            <a:br>
              <a:rPr lang="en-AU" dirty="0"/>
            </a:br>
            <a:r>
              <a:rPr lang="en-AU" dirty="0">
                <a:hlinkClick r:id="rId3"/>
              </a:rPr>
              <a:t>http://learning-laboratory.com/redox-reactions-oxidation-reduction/</a:t>
            </a:r>
            <a:endParaRPr lang="en-AU" dirty="0"/>
          </a:p>
        </p:txBody>
      </p:sp>
      <p:sp>
        <p:nvSpPr>
          <p:cNvPr id="5" name="TextBox 4">
            <a:extLst>
              <a:ext uri="{FF2B5EF4-FFF2-40B4-BE49-F238E27FC236}">
                <a16:creationId xmlns:a16="http://schemas.microsoft.com/office/drawing/2014/main" id="{5FE79AB4-CA1C-4D92-ABAB-BC4DDE71FA7E}"/>
              </a:ext>
            </a:extLst>
          </p:cNvPr>
          <p:cNvSpPr txBox="1"/>
          <p:nvPr/>
        </p:nvSpPr>
        <p:spPr>
          <a:xfrm>
            <a:off x="2189480" y="133302"/>
            <a:ext cx="7813040" cy="1200329"/>
          </a:xfrm>
          <a:prstGeom prst="rect">
            <a:avLst/>
          </a:prstGeom>
          <a:solidFill>
            <a:schemeClr val="bg1"/>
          </a:solidFill>
          <a:ln>
            <a:solidFill>
              <a:schemeClr val="bg1"/>
            </a:solidFill>
          </a:ln>
        </p:spPr>
        <p:txBody>
          <a:bodyPr wrap="square" rtlCol="0">
            <a:spAutoFit/>
          </a:bodyPr>
          <a:lstStyle/>
          <a:p>
            <a:pPr algn="ctr"/>
            <a:r>
              <a:rPr lang="en-US" sz="4000" dirty="0"/>
              <a:t>Reduction and Oxidation</a:t>
            </a:r>
          </a:p>
          <a:p>
            <a:pPr algn="ctr"/>
            <a:r>
              <a:rPr lang="en-US" sz="3200" dirty="0"/>
              <a:t>Redox chemistry: Introduction</a:t>
            </a:r>
            <a:endParaRPr lang="en-AU" sz="3200" dirty="0"/>
          </a:p>
        </p:txBody>
      </p:sp>
    </p:spTree>
    <p:extLst>
      <p:ext uri="{BB962C8B-B14F-4D97-AF65-F5344CB8AC3E}">
        <p14:creationId xmlns:p14="http://schemas.microsoft.com/office/powerpoint/2010/main" val="1458253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0C24021E-99CE-4089-B305-9A360C8A3F86}"/>
              </a:ext>
            </a:extLst>
          </p:cNvPr>
          <p:cNvSpPr/>
          <p:nvPr/>
        </p:nvSpPr>
        <p:spPr>
          <a:xfrm>
            <a:off x="1885572" y="505184"/>
            <a:ext cx="7085708" cy="523220"/>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7" name="Arrow: Pentagon 6">
            <a:extLst>
              <a:ext uri="{FF2B5EF4-FFF2-40B4-BE49-F238E27FC236}">
                <a16:creationId xmlns:a16="http://schemas.microsoft.com/office/drawing/2014/main" id="{EAB75812-C1A5-4CA0-BF4C-E2642A169837}"/>
              </a:ext>
            </a:extLst>
          </p:cNvPr>
          <p:cNvSpPr/>
          <p:nvPr/>
        </p:nvSpPr>
        <p:spPr>
          <a:xfrm>
            <a:off x="1631572" y="318642"/>
            <a:ext cx="6862188" cy="5232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2" name="Rectangle 1">
            <a:extLst>
              <a:ext uri="{FF2B5EF4-FFF2-40B4-BE49-F238E27FC236}">
                <a16:creationId xmlns:a16="http://schemas.microsoft.com/office/drawing/2014/main" id="{5ADA01D4-8254-4ABA-91FF-9688315F882C}"/>
              </a:ext>
            </a:extLst>
          </p:cNvPr>
          <p:cNvSpPr/>
          <p:nvPr/>
        </p:nvSpPr>
        <p:spPr>
          <a:xfrm>
            <a:off x="0" y="0"/>
            <a:ext cx="1778000" cy="147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Pentagon 5">
            <a:extLst>
              <a:ext uri="{FF2B5EF4-FFF2-40B4-BE49-F238E27FC236}">
                <a16:creationId xmlns:a16="http://schemas.microsoft.com/office/drawing/2014/main" id="{CD54CB43-234B-480B-9492-7E15D07D8772}"/>
              </a:ext>
            </a:extLst>
          </p:cNvPr>
          <p:cNvSpPr/>
          <p:nvPr/>
        </p:nvSpPr>
        <p:spPr>
          <a:xfrm>
            <a:off x="1448692" y="132100"/>
            <a:ext cx="6502400" cy="52322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Assigning Oxidation numbers</a:t>
            </a:r>
            <a:endParaRPr lang="en-AU" sz="3200" dirty="0">
              <a:solidFill>
                <a:schemeClr val="tx1"/>
              </a:solidFill>
            </a:endParaRPr>
          </a:p>
        </p:txBody>
      </p:sp>
      <p:pic>
        <p:nvPicPr>
          <p:cNvPr id="5" name="Picture 4">
            <a:extLst>
              <a:ext uri="{FF2B5EF4-FFF2-40B4-BE49-F238E27FC236}">
                <a16:creationId xmlns:a16="http://schemas.microsoft.com/office/drawing/2014/main" id="{8BD45957-43F1-4947-9DA9-410B34649DA5}"/>
              </a:ext>
            </a:extLst>
          </p:cNvPr>
          <p:cNvPicPr>
            <a:picLocks noChangeAspect="1"/>
          </p:cNvPicPr>
          <p:nvPr/>
        </p:nvPicPr>
        <p:blipFill>
          <a:blip r:embed="rId2"/>
          <a:stretch>
            <a:fillRect/>
          </a:stretch>
        </p:blipFill>
        <p:spPr>
          <a:xfrm>
            <a:off x="-24509" y="-49373"/>
            <a:ext cx="1916053" cy="1571945"/>
          </a:xfrm>
          <a:prstGeom prst="rect">
            <a:avLst/>
          </a:prstGeom>
        </p:spPr>
      </p:pic>
      <p:sp>
        <p:nvSpPr>
          <p:cNvPr id="9" name="Content Placeholder 2">
            <a:extLst>
              <a:ext uri="{FF2B5EF4-FFF2-40B4-BE49-F238E27FC236}">
                <a16:creationId xmlns:a16="http://schemas.microsoft.com/office/drawing/2014/main" id="{F24BBAED-1156-46C1-89CF-61F4654E7342}"/>
              </a:ext>
            </a:extLst>
          </p:cNvPr>
          <p:cNvSpPr>
            <a:spLocks noGrp="1"/>
          </p:cNvSpPr>
          <p:nvPr/>
        </p:nvSpPr>
        <p:spPr>
          <a:xfrm>
            <a:off x="889000" y="1571945"/>
            <a:ext cx="9961880" cy="157194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2400" dirty="0">
                <a:latin typeface="+mn-lt"/>
              </a:rPr>
              <a:t>The oxidation state of an uncombined element is zero.  That is the oxidation number of atoms of a pure element is zero.  </a:t>
            </a:r>
          </a:p>
          <a:p>
            <a:pPr marL="0" indent="0">
              <a:buNone/>
            </a:pPr>
            <a:r>
              <a:rPr lang="en-US" sz="2400" dirty="0">
                <a:latin typeface="+mn-lt"/>
              </a:rPr>
              <a:t>   Examples:</a:t>
            </a:r>
          </a:p>
          <a:p>
            <a:pPr marL="0" indent="0">
              <a:buNone/>
            </a:pPr>
            <a:endParaRPr lang="en-US" sz="2400" dirty="0">
              <a:latin typeface="+mn-lt"/>
            </a:endParaRPr>
          </a:p>
          <a:p>
            <a:pPr marL="0" indent="0">
              <a:buNone/>
            </a:pPr>
            <a:endParaRPr lang="en-US" sz="2400" dirty="0">
              <a:latin typeface="+mn-lt"/>
            </a:endParaRPr>
          </a:p>
          <a:p>
            <a:pPr marL="0" indent="0">
              <a:buNone/>
            </a:pPr>
            <a:endParaRPr lang="en-US" sz="2400" dirty="0">
              <a:latin typeface="+mn-lt"/>
            </a:endParaRPr>
          </a:p>
        </p:txBody>
      </p:sp>
      <p:graphicFrame>
        <p:nvGraphicFramePr>
          <p:cNvPr id="10" name="Table 4">
            <a:extLst>
              <a:ext uri="{FF2B5EF4-FFF2-40B4-BE49-F238E27FC236}">
                <a16:creationId xmlns:a16="http://schemas.microsoft.com/office/drawing/2014/main" id="{5BB27DB3-8314-464D-93FB-03A7C8EF8C77}"/>
              </a:ext>
            </a:extLst>
          </p:cNvPr>
          <p:cNvGraphicFramePr>
            <a:graphicFrameLocks noGrp="1"/>
          </p:cNvGraphicFramePr>
          <p:nvPr>
            <p:extLst>
              <p:ext uri="{D42A27DB-BD31-4B8C-83A1-F6EECF244321}">
                <p14:modId xmlns:p14="http://schemas.microsoft.com/office/powerpoint/2010/main" val="527406766"/>
              </p:ext>
            </p:extLst>
          </p:nvPr>
        </p:nvGraphicFramePr>
        <p:xfrm>
          <a:off x="1778000" y="3093720"/>
          <a:ext cx="8942497" cy="914400"/>
        </p:xfrm>
        <a:graphic>
          <a:graphicData uri="http://schemas.openxmlformats.org/drawingml/2006/table">
            <a:tbl>
              <a:tblPr firstRow="1" bandRow="1">
                <a:tableStyleId>{5C22544A-7EE6-4342-B048-85BDC9FD1C3A}</a:tableStyleId>
              </a:tblPr>
              <a:tblGrid>
                <a:gridCol w="2590369">
                  <a:extLst>
                    <a:ext uri="{9D8B030D-6E8A-4147-A177-3AD203B41FA5}">
                      <a16:colId xmlns:a16="http://schemas.microsoft.com/office/drawing/2014/main" val="2173280320"/>
                    </a:ext>
                  </a:extLst>
                </a:gridCol>
                <a:gridCol w="1635979">
                  <a:extLst>
                    <a:ext uri="{9D8B030D-6E8A-4147-A177-3AD203B41FA5}">
                      <a16:colId xmlns:a16="http://schemas.microsoft.com/office/drawing/2014/main" val="2881370260"/>
                    </a:ext>
                  </a:extLst>
                </a:gridCol>
                <a:gridCol w="1530431">
                  <a:extLst>
                    <a:ext uri="{9D8B030D-6E8A-4147-A177-3AD203B41FA5}">
                      <a16:colId xmlns:a16="http://schemas.microsoft.com/office/drawing/2014/main" val="3378408488"/>
                    </a:ext>
                  </a:extLst>
                </a:gridCol>
                <a:gridCol w="1609592">
                  <a:extLst>
                    <a:ext uri="{9D8B030D-6E8A-4147-A177-3AD203B41FA5}">
                      <a16:colId xmlns:a16="http://schemas.microsoft.com/office/drawing/2014/main" val="2303528791"/>
                    </a:ext>
                  </a:extLst>
                </a:gridCol>
                <a:gridCol w="1576126">
                  <a:extLst>
                    <a:ext uri="{9D8B030D-6E8A-4147-A177-3AD203B41FA5}">
                      <a16:colId xmlns:a16="http://schemas.microsoft.com/office/drawing/2014/main" val="1230287628"/>
                    </a:ext>
                  </a:extLst>
                </a:gridCol>
              </a:tblGrid>
              <a:tr h="318093">
                <a:tc>
                  <a:txBody>
                    <a:bodyPr/>
                    <a:lstStyle/>
                    <a:p>
                      <a:r>
                        <a:rPr lang="en-AU" sz="2400" dirty="0"/>
                        <a:t>Species</a:t>
                      </a:r>
                    </a:p>
                  </a:txBody>
                  <a:tcPr/>
                </a:tc>
                <a:tc>
                  <a:txBody>
                    <a:bodyPr/>
                    <a:lstStyle/>
                    <a:p>
                      <a:pPr algn="ctr"/>
                      <a:r>
                        <a:rPr lang="en-AU" sz="2400" dirty="0"/>
                        <a:t>H</a:t>
                      </a:r>
                      <a:r>
                        <a:rPr lang="en-AU" sz="2400" baseline="-25000" dirty="0"/>
                        <a:t>2</a:t>
                      </a:r>
                      <a:endParaRPr lang="en-AU" sz="2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400" baseline="0" dirty="0"/>
                        <a:t>O</a:t>
                      </a:r>
                      <a:r>
                        <a:rPr lang="en-AU" sz="2400" baseline="-25000" dirty="0"/>
                        <a:t>2</a:t>
                      </a:r>
                      <a:endParaRPr lang="en-AU" sz="2400" baseline="0" dirty="0"/>
                    </a:p>
                  </a:txBody>
                  <a:tcPr/>
                </a:tc>
                <a:tc>
                  <a:txBody>
                    <a:bodyPr/>
                    <a:lstStyle/>
                    <a:p>
                      <a:pPr algn="ctr"/>
                      <a:r>
                        <a:rPr lang="en-AU" sz="2400" dirty="0"/>
                        <a:t>Na</a:t>
                      </a:r>
                    </a:p>
                  </a:txBody>
                  <a:tcPr/>
                </a:tc>
                <a:tc>
                  <a:txBody>
                    <a:bodyPr/>
                    <a:lstStyle/>
                    <a:p>
                      <a:pPr algn="ctr"/>
                      <a:r>
                        <a:rPr lang="en-AU" sz="2400" dirty="0"/>
                        <a:t>Zn</a:t>
                      </a:r>
                    </a:p>
                  </a:txBody>
                  <a:tcPr/>
                </a:tc>
                <a:extLst>
                  <a:ext uri="{0D108BD9-81ED-4DB2-BD59-A6C34878D82A}">
                    <a16:rowId xmlns:a16="http://schemas.microsoft.com/office/drawing/2014/main" val="1735848107"/>
                  </a:ext>
                </a:extLst>
              </a:tr>
              <a:tr h="370840">
                <a:tc>
                  <a:txBody>
                    <a:bodyPr/>
                    <a:lstStyle/>
                    <a:p>
                      <a:r>
                        <a:rPr lang="en-AU" sz="2400" dirty="0"/>
                        <a:t>Oxidation Number</a:t>
                      </a:r>
                    </a:p>
                  </a:txBody>
                  <a:tcPr/>
                </a:tc>
                <a:tc>
                  <a:txBody>
                    <a:bodyPr/>
                    <a:lstStyle/>
                    <a:p>
                      <a:pPr algn="ctr"/>
                      <a:r>
                        <a:rPr lang="en-AU" sz="2400" dirty="0"/>
                        <a:t>0</a:t>
                      </a:r>
                    </a:p>
                  </a:txBody>
                  <a:tcPr/>
                </a:tc>
                <a:tc>
                  <a:txBody>
                    <a:bodyPr/>
                    <a:lstStyle/>
                    <a:p>
                      <a:pPr algn="ctr"/>
                      <a:r>
                        <a:rPr lang="en-AU" sz="2400" dirty="0"/>
                        <a:t>0</a:t>
                      </a:r>
                    </a:p>
                  </a:txBody>
                  <a:tcPr/>
                </a:tc>
                <a:tc>
                  <a:txBody>
                    <a:bodyPr/>
                    <a:lstStyle/>
                    <a:p>
                      <a:pPr algn="ctr"/>
                      <a:r>
                        <a:rPr lang="en-AU" sz="2400" dirty="0"/>
                        <a:t>0</a:t>
                      </a:r>
                    </a:p>
                  </a:txBody>
                  <a:tcPr/>
                </a:tc>
                <a:tc>
                  <a:txBody>
                    <a:bodyPr/>
                    <a:lstStyle/>
                    <a:p>
                      <a:pPr algn="ctr"/>
                      <a:r>
                        <a:rPr lang="en-AU" sz="2400" dirty="0"/>
                        <a:t>0</a:t>
                      </a:r>
                    </a:p>
                  </a:txBody>
                  <a:tcPr/>
                </a:tc>
                <a:extLst>
                  <a:ext uri="{0D108BD9-81ED-4DB2-BD59-A6C34878D82A}">
                    <a16:rowId xmlns:a16="http://schemas.microsoft.com/office/drawing/2014/main" val="2659804691"/>
                  </a:ext>
                </a:extLst>
              </a:tr>
            </a:tbl>
          </a:graphicData>
        </a:graphic>
      </p:graphicFrame>
      <p:sp>
        <p:nvSpPr>
          <p:cNvPr id="11" name="TextBox 10">
            <a:extLst>
              <a:ext uri="{FF2B5EF4-FFF2-40B4-BE49-F238E27FC236}">
                <a16:creationId xmlns:a16="http://schemas.microsoft.com/office/drawing/2014/main" id="{07EE8155-2ED8-450F-B7A1-E8A74B755CCC}"/>
              </a:ext>
            </a:extLst>
          </p:cNvPr>
          <p:cNvSpPr txBox="1"/>
          <p:nvPr/>
        </p:nvSpPr>
        <p:spPr>
          <a:xfrm>
            <a:off x="889000" y="4426544"/>
            <a:ext cx="9728200" cy="461665"/>
          </a:xfrm>
          <a:prstGeom prst="rect">
            <a:avLst/>
          </a:prstGeom>
          <a:noFill/>
        </p:spPr>
        <p:txBody>
          <a:bodyPr wrap="square">
            <a:spAutoFit/>
          </a:bodyPr>
          <a:lstStyle/>
          <a:p>
            <a:pPr marL="0" indent="0">
              <a:buNone/>
            </a:pPr>
            <a:r>
              <a:rPr lang="en-US" sz="2400" dirty="0">
                <a:latin typeface="+mn-lt"/>
              </a:rPr>
              <a:t>Monatomic ions have an oxidation number equal to their charge.</a:t>
            </a:r>
          </a:p>
        </p:txBody>
      </p:sp>
      <p:graphicFrame>
        <p:nvGraphicFramePr>
          <p:cNvPr id="12" name="Table 7">
            <a:extLst>
              <a:ext uri="{FF2B5EF4-FFF2-40B4-BE49-F238E27FC236}">
                <a16:creationId xmlns:a16="http://schemas.microsoft.com/office/drawing/2014/main" id="{6E7FBAE0-1916-4213-910E-A0FC453690AE}"/>
              </a:ext>
            </a:extLst>
          </p:cNvPr>
          <p:cNvGraphicFramePr>
            <a:graphicFrameLocks noGrp="1"/>
          </p:cNvGraphicFramePr>
          <p:nvPr>
            <p:extLst>
              <p:ext uri="{D42A27DB-BD31-4B8C-83A1-F6EECF244321}">
                <p14:modId xmlns:p14="http://schemas.microsoft.com/office/powerpoint/2010/main" val="1850435193"/>
              </p:ext>
            </p:extLst>
          </p:nvPr>
        </p:nvGraphicFramePr>
        <p:xfrm>
          <a:off x="1778000" y="5161240"/>
          <a:ext cx="8852303" cy="914400"/>
        </p:xfrm>
        <a:graphic>
          <a:graphicData uri="http://schemas.openxmlformats.org/drawingml/2006/table">
            <a:tbl>
              <a:tblPr firstRow="1" bandRow="1">
                <a:tableStyleId>{5C22544A-7EE6-4342-B048-85BDC9FD1C3A}</a:tableStyleId>
              </a:tblPr>
              <a:tblGrid>
                <a:gridCol w="2626099">
                  <a:extLst>
                    <a:ext uri="{9D8B030D-6E8A-4147-A177-3AD203B41FA5}">
                      <a16:colId xmlns:a16="http://schemas.microsoft.com/office/drawing/2014/main" val="3338008354"/>
                    </a:ext>
                  </a:extLst>
                </a:gridCol>
                <a:gridCol w="1573212">
                  <a:extLst>
                    <a:ext uri="{9D8B030D-6E8A-4147-A177-3AD203B41FA5}">
                      <a16:colId xmlns:a16="http://schemas.microsoft.com/office/drawing/2014/main" val="301918179"/>
                    </a:ext>
                  </a:extLst>
                </a:gridCol>
                <a:gridCol w="1567652">
                  <a:extLst>
                    <a:ext uri="{9D8B030D-6E8A-4147-A177-3AD203B41FA5}">
                      <a16:colId xmlns:a16="http://schemas.microsoft.com/office/drawing/2014/main" val="2660144029"/>
                    </a:ext>
                  </a:extLst>
                </a:gridCol>
                <a:gridCol w="1523618">
                  <a:extLst>
                    <a:ext uri="{9D8B030D-6E8A-4147-A177-3AD203B41FA5}">
                      <a16:colId xmlns:a16="http://schemas.microsoft.com/office/drawing/2014/main" val="2532609035"/>
                    </a:ext>
                  </a:extLst>
                </a:gridCol>
                <a:gridCol w="1561722">
                  <a:extLst>
                    <a:ext uri="{9D8B030D-6E8A-4147-A177-3AD203B41FA5}">
                      <a16:colId xmlns:a16="http://schemas.microsoft.com/office/drawing/2014/main" val="2077524623"/>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2400" dirty="0"/>
                        <a:t>Species</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400" dirty="0"/>
                        <a:t>Zn</a:t>
                      </a:r>
                      <a:r>
                        <a:rPr lang="en-AU" sz="2400" baseline="30000" dirty="0"/>
                        <a:t>2+</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2400" dirty="0"/>
                        <a:t>Al</a:t>
                      </a:r>
                      <a:r>
                        <a:rPr lang="en-AU" sz="2400" baseline="30000" dirty="0"/>
                        <a:t>3+</a:t>
                      </a:r>
                    </a:p>
                  </a:txBody>
                  <a:tcPr/>
                </a:tc>
                <a:tc>
                  <a:txBody>
                    <a:bodyPr/>
                    <a:lstStyle/>
                    <a:p>
                      <a:pPr algn="ctr"/>
                      <a:r>
                        <a:rPr lang="en-AU" sz="2400" dirty="0"/>
                        <a:t>Br</a:t>
                      </a:r>
                      <a:r>
                        <a:rPr lang="en-AU" sz="2400" baseline="30000" dirty="0"/>
                        <a:t>-</a:t>
                      </a:r>
                    </a:p>
                  </a:txBody>
                  <a:tcPr/>
                </a:tc>
                <a:tc>
                  <a:txBody>
                    <a:bodyPr/>
                    <a:lstStyle/>
                    <a:p>
                      <a:pPr algn="ctr"/>
                      <a:r>
                        <a:rPr lang="en-AU" sz="2400" dirty="0"/>
                        <a:t>N</a:t>
                      </a:r>
                      <a:r>
                        <a:rPr lang="en-AU" sz="2400" baseline="30000" dirty="0"/>
                        <a:t>3-</a:t>
                      </a:r>
                    </a:p>
                  </a:txBody>
                  <a:tcPr/>
                </a:tc>
                <a:extLst>
                  <a:ext uri="{0D108BD9-81ED-4DB2-BD59-A6C34878D82A}">
                    <a16:rowId xmlns:a16="http://schemas.microsoft.com/office/drawing/2014/main" val="263385950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2400" dirty="0"/>
                        <a:t>Oxidation Number</a:t>
                      </a:r>
                    </a:p>
                  </a:txBody>
                  <a:tcPr/>
                </a:tc>
                <a:tc>
                  <a:txBody>
                    <a:bodyPr/>
                    <a:lstStyle/>
                    <a:p>
                      <a:pPr algn="ctr"/>
                      <a:r>
                        <a:rPr lang="en-AU" sz="2400" dirty="0"/>
                        <a:t>+2</a:t>
                      </a:r>
                    </a:p>
                  </a:txBody>
                  <a:tcPr/>
                </a:tc>
                <a:tc>
                  <a:txBody>
                    <a:bodyPr/>
                    <a:lstStyle/>
                    <a:p>
                      <a:pPr algn="ctr"/>
                      <a:r>
                        <a:rPr lang="en-AU" sz="2400" dirty="0"/>
                        <a:t>+3</a:t>
                      </a:r>
                    </a:p>
                  </a:txBody>
                  <a:tcPr/>
                </a:tc>
                <a:tc>
                  <a:txBody>
                    <a:bodyPr/>
                    <a:lstStyle/>
                    <a:p>
                      <a:pPr algn="ctr"/>
                      <a:r>
                        <a:rPr lang="en-AU" sz="2400" dirty="0"/>
                        <a:t>-1</a:t>
                      </a:r>
                    </a:p>
                  </a:txBody>
                  <a:tcPr/>
                </a:tc>
                <a:tc>
                  <a:txBody>
                    <a:bodyPr/>
                    <a:lstStyle/>
                    <a:p>
                      <a:pPr algn="ctr"/>
                      <a:r>
                        <a:rPr lang="en-AU" sz="2400" dirty="0"/>
                        <a:t>-3</a:t>
                      </a:r>
                    </a:p>
                  </a:txBody>
                  <a:tcPr/>
                </a:tc>
                <a:extLst>
                  <a:ext uri="{0D108BD9-81ED-4DB2-BD59-A6C34878D82A}">
                    <a16:rowId xmlns:a16="http://schemas.microsoft.com/office/drawing/2014/main" val="3414625847"/>
                  </a:ext>
                </a:extLst>
              </a:tr>
            </a:tbl>
          </a:graphicData>
        </a:graphic>
      </p:graphicFrame>
    </p:spTree>
    <p:extLst>
      <p:ext uri="{BB962C8B-B14F-4D97-AF65-F5344CB8AC3E}">
        <p14:creationId xmlns:p14="http://schemas.microsoft.com/office/powerpoint/2010/main" val="2982058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0C24021E-99CE-4089-B305-9A360C8A3F86}"/>
              </a:ext>
            </a:extLst>
          </p:cNvPr>
          <p:cNvSpPr/>
          <p:nvPr/>
        </p:nvSpPr>
        <p:spPr>
          <a:xfrm>
            <a:off x="1885572" y="505184"/>
            <a:ext cx="7085708" cy="523220"/>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7" name="Arrow: Pentagon 6">
            <a:extLst>
              <a:ext uri="{FF2B5EF4-FFF2-40B4-BE49-F238E27FC236}">
                <a16:creationId xmlns:a16="http://schemas.microsoft.com/office/drawing/2014/main" id="{EAB75812-C1A5-4CA0-BF4C-E2642A169837}"/>
              </a:ext>
            </a:extLst>
          </p:cNvPr>
          <p:cNvSpPr/>
          <p:nvPr/>
        </p:nvSpPr>
        <p:spPr>
          <a:xfrm>
            <a:off x="1631572" y="318642"/>
            <a:ext cx="6862188" cy="5232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2" name="Rectangle 1">
            <a:extLst>
              <a:ext uri="{FF2B5EF4-FFF2-40B4-BE49-F238E27FC236}">
                <a16:creationId xmlns:a16="http://schemas.microsoft.com/office/drawing/2014/main" id="{5ADA01D4-8254-4ABA-91FF-9688315F882C}"/>
              </a:ext>
            </a:extLst>
          </p:cNvPr>
          <p:cNvSpPr/>
          <p:nvPr/>
        </p:nvSpPr>
        <p:spPr>
          <a:xfrm>
            <a:off x="0" y="0"/>
            <a:ext cx="1778000" cy="147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Pentagon 5">
            <a:extLst>
              <a:ext uri="{FF2B5EF4-FFF2-40B4-BE49-F238E27FC236}">
                <a16:creationId xmlns:a16="http://schemas.microsoft.com/office/drawing/2014/main" id="{CD54CB43-234B-480B-9492-7E15D07D8772}"/>
              </a:ext>
            </a:extLst>
          </p:cNvPr>
          <p:cNvSpPr/>
          <p:nvPr/>
        </p:nvSpPr>
        <p:spPr>
          <a:xfrm>
            <a:off x="1448692" y="132100"/>
            <a:ext cx="6502400" cy="52322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Assigning Oxidation numbers</a:t>
            </a:r>
            <a:endParaRPr lang="en-AU" sz="3200" dirty="0">
              <a:solidFill>
                <a:schemeClr val="tx1"/>
              </a:solidFill>
            </a:endParaRPr>
          </a:p>
        </p:txBody>
      </p:sp>
      <p:pic>
        <p:nvPicPr>
          <p:cNvPr id="5" name="Picture 4">
            <a:extLst>
              <a:ext uri="{FF2B5EF4-FFF2-40B4-BE49-F238E27FC236}">
                <a16:creationId xmlns:a16="http://schemas.microsoft.com/office/drawing/2014/main" id="{8BD45957-43F1-4947-9DA9-410B34649DA5}"/>
              </a:ext>
            </a:extLst>
          </p:cNvPr>
          <p:cNvPicPr>
            <a:picLocks noChangeAspect="1"/>
          </p:cNvPicPr>
          <p:nvPr/>
        </p:nvPicPr>
        <p:blipFill>
          <a:blip r:embed="rId2"/>
          <a:stretch>
            <a:fillRect/>
          </a:stretch>
        </p:blipFill>
        <p:spPr>
          <a:xfrm>
            <a:off x="-24509" y="-49373"/>
            <a:ext cx="1916053" cy="1571945"/>
          </a:xfrm>
          <a:prstGeom prst="rect">
            <a:avLst/>
          </a:prstGeom>
        </p:spPr>
      </p:pic>
      <p:graphicFrame>
        <p:nvGraphicFramePr>
          <p:cNvPr id="13" name="Content Placeholder 14">
            <a:extLst>
              <a:ext uri="{FF2B5EF4-FFF2-40B4-BE49-F238E27FC236}">
                <a16:creationId xmlns:a16="http://schemas.microsoft.com/office/drawing/2014/main" id="{F88768EE-D725-4862-9E01-15E4CFCDECA9}"/>
              </a:ext>
            </a:extLst>
          </p:cNvPr>
          <p:cNvGraphicFramePr>
            <a:graphicFrameLocks/>
          </p:cNvGraphicFramePr>
          <p:nvPr>
            <p:extLst>
              <p:ext uri="{D42A27DB-BD31-4B8C-83A1-F6EECF244321}">
                <p14:modId xmlns:p14="http://schemas.microsoft.com/office/powerpoint/2010/main" val="3727219636"/>
              </p:ext>
            </p:extLst>
          </p:nvPr>
        </p:nvGraphicFramePr>
        <p:xfrm>
          <a:off x="754005" y="2160016"/>
          <a:ext cx="10888421" cy="3404282"/>
        </p:xfrm>
        <a:graphic>
          <a:graphicData uri="http://schemas.openxmlformats.org/drawingml/2006/table">
            <a:tbl>
              <a:tblPr firstRow="1" firstCol="1" bandRow="1">
                <a:tableStyleId>{5C22544A-7EE6-4342-B048-85BDC9FD1C3A}</a:tableStyleId>
              </a:tblPr>
              <a:tblGrid>
                <a:gridCol w="2731664">
                  <a:extLst>
                    <a:ext uri="{9D8B030D-6E8A-4147-A177-3AD203B41FA5}">
                      <a16:colId xmlns:a16="http://schemas.microsoft.com/office/drawing/2014/main" val="818947888"/>
                    </a:ext>
                  </a:extLst>
                </a:gridCol>
                <a:gridCol w="3678470">
                  <a:extLst>
                    <a:ext uri="{9D8B030D-6E8A-4147-A177-3AD203B41FA5}">
                      <a16:colId xmlns:a16="http://schemas.microsoft.com/office/drawing/2014/main" val="3902109854"/>
                    </a:ext>
                  </a:extLst>
                </a:gridCol>
                <a:gridCol w="4478287">
                  <a:extLst>
                    <a:ext uri="{9D8B030D-6E8A-4147-A177-3AD203B41FA5}">
                      <a16:colId xmlns:a16="http://schemas.microsoft.com/office/drawing/2014/main" val="3699937349"/>
                    </a:ext>
                  </a:extLst>
                </a:gridCol>
              </a:tblGrid>
              <a:tr h="838958">
                <a:tc>
                  <a:txBody>
                    <a:bodyPr/>
                    <a:lstStyle/>
                    <a:p>
                      <a:pPr algn="ctr">
                        <a:lnSpc>
                          <a:spcPct val="107000"/>
                        </a:lnSpc>
                        <a:spcAft>
                          <a:spcPts val="0"/>
                        </a:spcAft>
                      </a:pPr>
                      <a:r>
                        <a:rPr lang="en-AU" sz="2500" dirty="0">
                          <a:effectLst/>
                        </a:rPr>
                        <a:t>Element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9670" marR="109670" marT="0" marB="0"/>
                </a:tc>
                <a:tc>
                  <a:txBody>
                    <a:bodyPr/>
                    <a:lstStyle/>
                    <a:p>
                      <a:pPr algn="ctr">
                        <a:lnSpc>
                          <a:spcPct val="107000"/>
                        </a:lnSpc>
                        <a:spcAft>
                          <a:spcPts val="0"/>
                        </a:spcAft>
                      </a:pPr>
                      <a:r>
                        <a:rPr lang="en-AU" sz="2500" dirty="0">
                          <a:effectLst/>
                        </a:rPr>
                        <a:t>Usual Oxidation State in a compound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9670" marR="109670" marT="0" marB="0"/>
                </a:tc>
                <a:tc>
                  <a:txBody>
                    <a:bodyPr/>
                    <a:lstStyle/>
                    <a:p>
                      <a:pPr algn="ctr">
                        <a:lnSpc>
                          <a:spcPct val="107000"/>
                        </a:lnSpc>
                        <a:spcAft>
                          <a:spcPts val="0"/>
                        </a:spcAft>
                      </a:pPr>
                      <a:r>
                        <a:rPr lang="en-AU" sz="2500" dirty="0">
                          <a:effectLst/>
                        </a:rPr>
                        <a:t>Exception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9670" marR="109670" marT="0" marB="0"/>
                </a:tc>
                <a:extLst>
                  <a:ext uri="{0D108BD9-81ED-4DB2-BD59-A6C34878D82A}">
                    <a16:rowId xmlns:a16="http://schemas.microsoft.com/office/drawing/2014/main" val="2735459562"/>
                  </a:ext>
                </a:extLst>
              </a:tr>
              <a:tr h="427554">
                <a:tc>
                  <a:txBody>
                    <a:bodyPr/>
                    <a:lstStyle/>
                    <a:p>
                      <a:pPr>
                        <a:lnSpc>
                          <a:spcPct val="107000"/>
                        </a:lnSpc>
                        <a:spcAft>
                          <a:spcPts val="0"/>
                        </a:spcAft>
                      </a:pPr>
                      <a:r>
                        <a:rPr lang="en-AU" sz="2500" dirty="0">
                          <a:effectLst/>
                        </a:rPr>
                        <a:t>Group 1 metals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9670" marR="109670" marT="0" marB="0" anchor="ctr"/>
                </a:tc>
                <a:tc>
                  <a:txBody>
                    <a:bodyPr/>
                    <a:lstStyle/>
                    <a:p>
                      <a:pPr>
                        <a:lnSpc>
                          <a:spcPct val="107000"/>
                        </a:lnSpc>
                        <a:spcAft>
                          <a:spcPts val="0"/>
                        </a:spcAft>
                      </a:pPr>
                      <a:r>
                        <a:rPr lang="en-AU" sz="2500" dirty="0">
                          <a:effectLst/>
                        </a:rPr>
                        <a:t>Always +1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9670" marR="109670" marT="0" marB="0"/>
                </a:tc>
                <a:tc>
                  <a:txBody>
                    <a:bodyPr/>
                    <a:lstStyle/>
                    <a:p>
                      <a:pPr>
                        <a:lnSpc>
                          <a:spcPct val="107000"/>
                        </a:lnSpc>
                        <a:spcAft>
                          <a:spcPts val="0"/>
                        </a:spcAft>
                      </a:pPr>
                      <a:r>
                        <a:rPr lang="en-AU" sz="2500" dirty="0">
                          <a:effectLst/>
                        </a:rPr>
                        <a:t>None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9670" marR="109670" marT="0" marB="0"/>
                </a:tc>
                <a:extLst>
                  <a:ext uri="{0D108BD9-81ED-4DB2-BD59-A6C34878D82A}">
                    <a16:rowId xmlns:a16="http://schemas.microsoft.com/office/drawing/2014/main" val="3806128743"/>
                  </a:ext>
                </a:extLst>
              </a:tr>
              <a:tr h="427554">
                <a:tc>
                  <a:txBody>
                    <a:bodyPr/>
                    <a:lstStyle/>
                    <a:p>
                      <a:pPr>
                        <a:lnSpc>
                          <a:spcPct val="107000"/>
                        </a:lnSpc>
                        <a:spcAft>
                          <a:spcPts val="0"/>
                        </a:spcAft>
                      </a:pPr>
                      <a:r>
                        <a:rPr lang="en-AU" sz="2500">
                          <a:effectLst/>
                        </a:rPr>
                        <a:t>Group 2 metals</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txBody>
                  <a:tcPr marL="109670" marR="109670" marT="0" marB="0" anchor="ctr"/>
                </a:tc>
                <a:tc>
                  <a:txBody>
                    <a:bodyPr/>
                    <a:lstStyle/>
                    <a:p>
                      <a:pPr>
                        <a:lnSpc>
                          <a:spcPct val="107000"/>
                        </a:lnSpc>
                        <a:spcAft>
                          <a:spcPts val="0"/>
                        </a:spcAft>
                      </a:pPr>
                      <a:r>
                        <a:rPr lang="en-AU" sz="2500" dirty="0">
                          <a:effectLst/>
                        </a:rPr>
                        <a:t>Always +2</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9670" marR="109670" marT="0" marB="0"/>
                </a:tc>
                <a:tc>
                  <a:txBody>
                    <a:bodyPr/>
                    <a:lstStyle/>
                    <a:p>
                      <a:pPr>
                        <a:lnSpc>
                          <a:spcPct val="107000"/>
                        </a:lnSpc>
                        <a:spcAft>
                          <a:spcPts val="0"/>
                        </a:spcAft>
                      </a:pPr>
                      <a:r>
                        <a:rPr lang="en-AU" sz="2500" dirty="0">
                          <a:effectLst/>
                        </a:rPr>
                        <a:t>None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9670" marR="109670" marT="0" marB="0"/>
                </a:tc>
                <a:extLst>
                  <a:ext uri="{0D108BD9-81ED-4DB2-BD59-A6C34878D82A}">
                    <a16:rowId xmlns:a16="http://schemas.microsoft.com/office/drawing/2014/main" val="693752003"/>
                  </a:ext>
                </a:extLst>
              </a:tr>
              <a:tr h="427554">
                <a:tc>
                  <a:txBody>
                    <a:bodyPr/>
                    <a:lstStyle/>
                    <a:p>
                      <a:pPr>
                        <a:lnSpc>
                          <a:spcPct val="107000"/>
                        </a:lnSpc>
                        <a:spcAft>
                          <a:spcPts val="0"/>
                        </a:spcAft>
                      </a:pPr>
                      <a:r>
                        <a:rPr lang="en-AU" sz="2500">
                          <a:effectLst/>
                        </a:rPr>
                        <a:t>Oxygen</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txBody>
                  <a:tcPr marL="109670" marR="109670" marT="0" marB="0" anchor="ctr"/>
                </a:tc>
                <a:tc>
                  <a:txBody>
                    <a:bodyPr/>
                    <a:lstStyle/>
                    <a:p>
                      <a:pPr>
                        <a:lnSpc>
                          <a:spcPct val="107000"/>
                        </a:lnSpc>
                        <a:spcAft>
                          <a:spcPts val="0"/>
                        </a:spcAft>
                      </a:pPr>
                      <a:r>
                        <a:rPr lang="en-AU" sz="2500">
                          <a:effectLst/>
                        </a:rPr>
                        <a:t>Usually -2</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txBody>
                  <a:tcPr marL="109670" marR="109670" marT="0" marB="0"/>
                </a:tc>
                <a:tc>
                  <a:txBody>
                    <a:bodyPr/>
                    <a:lstStyle/>
                    <a:p>
                      <a:pPr>
                        <a:lnSpc>
                          <a:spcPct val="107000"/>
                        </a:lnSpc>
                        <a:spcAft>
                          <a:spcPts val="0"/>
                        </a:spcAft>
                      </a:pPr>
                      <a:r>
                        <a:rPr lang="en-AU" sz="2500">
                          <a:effectLst/>
                        </a:rPr>
                        <a:t>Peroxides and F</a:t>
                      </a:r>
                      <a:r>
                        <a:rPr lang="en-AU" sz="2500" baseline="-25000">
                          <a:effectLst/>
                        </a:rPr>
                        <a:t>2</a:t>
                      </a:r>
                      <a:r>
                        <a:rPr lang="en-AU" sz="2500">
                          <a:effectLst/>
                        </a:rPr>
                        <a:t>O</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txBody>
                  <a:tcPr marL="109670" marR="109670" marT="0" marB="0"/>
                </a:tc>
                <a:extLst>
                  <a:ext uri="{0D108BD9-81ED-4DB2-BD59-A6C34878D82A}">
                    <a16:rowId xmlns:a16="http://schemas.microsoft.com/office/drawing/2014/main" val="403928259"/>
                  </a:ext>
                </a:extLst>
              </a:tr>
              <a:tr h="427554">
                <a:tc>
                  <a:txBody>
                    <a:bodyPr/>
                    <a:lstStyle/>
                    <a:p>
                      <a:pPr>
                        <a:lnSpc>
                          <a:spcPct val="107000"/>
                        </a:lnSpc>
                        <a:spcAft>
                          <a:spcPts val="0"/>
                        </a:spcAft>
                      </a:pPr>
                      <a:r>
                        <a:rPr lang="en-AU" sz="2500">
                          <a:effectLst/>
                        </a:rPr>
                        <a:t>Hydrogen</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txBody>
                  <a:tcPr marL="109670" marR="109670" marT="0" marB="0" anchor="ctr"/>
                </a:tc>
                <a:tc>
                  <a:txBody>
                    <a:bodyPr/>
                    <a:lstStyle/>
                    <a:p>
                      <a:pPr>
                        <a:lnSpc>
                          <a:spcPct val="107000"/>
                        </a:lnSpc>
                        <a:spcAft>
                          <a:spcPts val="0"/>
                        </a:spcAft>
                      </a:pPr>
                      <a:r>
                        <a:rPr lang="en-AU" sz="2500">
                          <a:effectLst/>
                        </a:rPr>
                        <a:t>Usually +1</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txBody>
                  <a:tcPr marL="109670" marR="109670" marT="0" marB="0"/>
                </a:tc>
                <a:tc>
                  <a:txBody>
                    <a:bodyPr/>
                    <a:lstStyle/>
                    <a:p>
                      <a:pPr>
                        <a:lnSpc>
                          <a:spcPct val="107000"/>
                        </a:lnSpc>
                        <a:spcAft>
                          <a:spcPts val="0"/>
                        </a:spcAft>
                      </a:pPr>
                      <a:r>
                        <a:rPr lang="en-AU" sz="2500">
                          <a:effectLst/>
                        </a:rPr>
                        <a:t>Metal hydrides</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txBody>
                  <a:tcPr marL="109670" marR="109670" marT="0" marB="0"/>
                </a:tc>
                <a:extLst>
                  <a:ext uri="{0D108BD9-81ED-4DB2-BD59-A6C34878D82A}">
                    <a16:rowId xmlns:a16="http://schemas.microsoft.com/office/drawing/2014/main" val="822390528"/>
                  </a:ext>
                </a:extLst>
              </a:tr>
              <a:tr h="427554">
                <a:tc>
                  <a:txBody>
                    <a:bodyPr/>
                    <a:lstStyle/>
                    <a:p>
                      <a:pPr>
                        <a:lnSpc>
                          <a:spcPct val="107000"/>
                        </a:lnSpc>
                        <a:spcAft>
                          <a:spcPts val="0"/>
                        </a:spcAft>
                      </a:pPr>
                      <a:r>
                        <a:rPr lang="en-AU" sz="2500">
                          <a:effectLst/>
                        </a:rPr>
                        <a:t>Fluorine</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txBody>
                  <a:tcPr marL="109670" marR="109670" marT="0" marB="0" anchor="ctr"/>
                </a:tc>
                <a:tc>
                  <a:txBody>
                    <a:bodyPr/>
                    <a:lstStyle/>
                    <a:p>
                      <a:pPr>
                        <a:lnSpc>
                          <a:spcPct val="107000"/>
                        </a:lnSpc>
                        <a:spcAft>
                          <a:spcPts val="0"/>
                        </a:spcAft>
                      </a:pPr>
                      <a:r>
                        <a:rPr lang="en-AU" sz="2500">
                          <a:effectLst/>
                        </a:rPr>
                        <a:t>Always -1</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txBody>
                  <a:tcPr marL="109670" marR="109670" marT="0" marB="0"/>
                </a:tc>
                <a:tc>
                  <a:txBody>
                    <a:bodyPr/>
                    <a:lstStyle/>
                    <a:p>
                      <a:pPr>
                        <a:lnSpc>
                          <a:spcPct val="107000"/>
                        </a:lnSpc>
                        <a:spcAft>
                          <a:spcPts val="0"/>
                        </a:spcAft>
                      </a:pPr>
                      <a:r>
                        <a:rPr lang="en-AU" sz="2500">
                          <a:effectLst/>
                        </a:rPr>
                        <a:t>None</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txBody>
                  <a:tcPr marL="109670" marR="109670" marT="0" marB="0"/>
                </a:tc>
                <a:extLst>
                  <a:ext uri="{0D108BD9-81ED-4DB2-BD59-A6C34878D82A}">
                    <a16:rowId xmlns:a16="http://schemas.microsoft.com/office/drawing/2014/main" val="2219225102"/>
                  </a:ext>
                </a:extLst>
              </a:tr>
              <a:tr h="427554">
                <a:tc>
                  <a:txBody>
                    <a:bodyPr/>
                    <a:lstStyle/>
                    <a:p>
                      <a:pPr>
                        <a:lnSpc>
                          <a:spcPct val="107000"/>
                        </a:lnSpc>
                        <a:spcAft>
                          <a:spcPts val="0"/>
                        </a:spcAft>
                      </a:pPr>
                      <a:r>
                        <a:rPr lang="en-AU" sz="2500">
                          <a:effectLst/>
                        </a:rPr>
                        <a:t>Chlorine</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txBody>
                  <a:tcPr marL="109670" marR="109670" marT="0" marB="0" anchor="ctr"/>
                </a:tc>
                <a:tc>
                  <a:txBody>
                    <a:bodyPr/>
                    <a:lstStyle/>
                    <a:p>
                      <a:pPr>
                        <a:lnSpc>
                          <a:spcPct val="107000"/>
                        </a:lnSpc>
                        <a:spcAft>
                          <a:spcPts val="0"/>
                        </a:spcAft>
                      </a:pPr>
                      <a:r>
                        <a:rPr lang="en-AU" sz="2500">
                          <a:effectLst/>
                        </a:rPr>
                        <a:t>Usually -1</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txBody>
                  <a:tcPr marL="109670" marR="109670" marT="0" marB="0"/>
                </a:tc>
                <a:tc>
                  <a:txBody>
                    <a:bodyPr/>
                    <a:lstStyle/>
                    <a:p>
                      <a:pPr>
                        <a:lnSpc>
                          <a:spcPct val="107000"/>
                        </a:lnSpc>
                        <a:spcAft>
                          <a:spcPts val="0"/>
                        </a:spcAft>
                      </a:pPr>
                      <a:r>
                        <a:rPr lang="en-AU" sz="2500" dirty="0">
                          <a:effectLst/>
                        </a:rPr>
                        <a:t>Compounds with O or F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09670" marR="109670" marT="0" marB="0"/>
                </a:tc>
                <a:extLst>
                  <a:ext uri="{0D108BD9-81ED-4DB2-BD59-A6C34878D82A}">
                    <a16:rowId xmlns:a16="http://schemas.microsoft.com/office/drawing/2014/main" val="4205518486"/>
                  </a:ext>
                </a:extLst>
              </a:tr>
            </a:tbl>
          </a:graphicData>
        </a:graphic>
      </p:graphicFrame>
    </p:spTree>
    <p:extLst>
      <p:ext uri="{BB962C8B-B14F-4D97-AF65-F5344CB8AC3E}">
        <p14:creationId xmlns:p14="http://schemas.microsoft.com/office/powerpoint/2010/main" val="142964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0C24021E-99CE-4089-B305-9A360C8A3F86}"/>
              </a:ext>
            </a:extLst>
          </p:cNvPr>
          <p:cNvSpPr/>
          <p:nvPr/>
        </p:nvSpPr>
        <p:spPr>
          <a:xfrm>
            <a:off x="1885572" y="505184"/>
            <a:ext cx="7085708" cy="523220"/>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7" name="Arrow: Pentagon 6">
            <a:extLst>
              <a:ext uri="{FF2B5EF4-FFF2-40B4-BE49-F238E27FC236}">
                <a16:creationId xmlns:a16="http://schemas.microsoft.com/office/drawing/2014/main" id="{EAB75812-C1A5-4CA0-BF4C-E2642A169837}"/>
              </a:ext>
            </a:extLst>
          </p:cNvPr>
          <p:cNvSpPr/>
          <p:nvPr/>
        </p:nvSpPr>
        <p:spPr>
          <a:xfrm>
            <a:off x="1631572" y="318642"/>
            <a:ext cx="6862188" cy="5232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2" name="Rectangle 1">
            <a:extLst>
              <a:ext uri="{FF2B5EF4-FFF2-40B4-BE49-F238E27FC236}">
                <a16:creationId xmlns:a16="http://schemas.microsoft.com/office/drawing/2014/main" id="{5ADA01D4-8254-4ABA-91FF-9688315F882C}"/>
              </a:ext>
            </a:extLst>
          </p:cNvPr>
          <p:cNvSpPr/>
          <p:nvPr/>
        </p:nvSpPr>
        <p:spPr>
          <a:xfrm>
            <a:off x="0" y="0"/>
            <a:ext cx="1778000" cy="147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Pentagon 5">
            <a:extLst>
              <a:ext uri="{FF2B5EF4-FFF2-40B4-BE49-F238E27FC236}">
                <a16:creationId xmlns:a16="http://schemas.microsoft.com/office/drawing/2014/main" id="{CD54CB43-234B-480B-9492-7E15D07D8772}"/>
              </a:ext>
            </a:extLst>
          </p:cNvPr>
          <p:cNvSpPr/>
          <p:nvPr/>
        </p:nvSpPr>
        <p:spPr>
          <a:xfrm>
            <a:off x="1448692" y="132100"/>
            <a:ext cx="6502400" cy="52322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Assigning Oxidation numbers</a:t>
            </a:r>
            <a:endParaRPr lang="en-AU" sz="3200" dirty="0">
              <a:solidFill>
                <a:schemeClr val="tx1"/>
              </a:solidFill>
            </a:endParaRPr>
          </a:p>
        </p:txBody>
      </p:sp>
      <p:pic>
        <p:nvPicPr>
          <p:cNvPr id="5" name="Picture 4">
            <a:extLst>
              <a:ext uri="{FF2B5EF4-FFF2-40B4-BE49-F238E27FC236}">
                <a16:creationId xmlns:a16="http://schemas.microsoft.com/office/drawing/2014/main" id="{8BD45957-43F1-4947-9DA9-410B34649DA5}"/>
              </a:ext>
            </a:extLst>
          </p:cNvPr>
          <p:cNvPicPr>
            <a:picLocks noChangeAspect="1"/>
          </p:cNvPicPr>
          <p:nvPr/>
        </p:nvPicPr>
        <p:blipFill>
          <a:blip r:embed="rId2"/>
          <a:stretch>
            <a:fillRect/>
          </a:stretch>
        </p:blipFill>
        <p:spPr>
          <a:xfrm>
            <a:off x="-24509" y="-49373"/>
            <a:ext cx="1916053" cy="1571945"/>
          </a:xfrm>
          <a:prstGeom prst="rect">
            <a:avLst/>
          </a:prstGeom>
        </p:spPr>
      </p:pic>
      <p:sp>
        <p:nvSpPr>
          <p:cNvPr id="9" name="Content Placeholder 2">
            <a:extLst>
              <a:ext uri="{FF2B5EF4-FFF2-40B4-BE49-F238E27FC236}">
                <a16:creationId xmlns:a16="http://schemas.microsoft.com/office/drawing/2014/main" id="{ABD8B5B0-1E59-44EC-93F4-59612A644480}"/>
              </a:ext>
            </a:extLst>
          </p:cNvPr>
          <p:cNvSpPr txBox="1">
            <a:spLocks/>
          </p:cNvSpPr>
          <p:nvPr/>
        </p:nvSpPr>
        <p:spPr>
          <a:xfrm>
            <a:off x="589395" y="1962424"/>
            <a:ext cx="10434205" cy="9636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ACD433"/>
              </a:buClr>
              <a:buFont typeface="Arial" panose="020B0604020202020204" pitchFamily="34" charset="0"/>
              <a:buNone/>
            </a:pPr>
            <a:r>
              <a:rPr lang="en-US" sz="2400" dirty="0"/>
              <a:t>The sum of the oxidation states of all the atoms in a neutral compound is zero.</a:t>
            </a:r>
            <a:endParaRPr lang="en-AU" sz="2400" dirty="0"/>
          </a:p>
          <a:p>
            <a:pPr marL="0" indent="0">
              <a:buClr>
                <a:srgbClr val="ACD433"/>
              </a:buClr>
              <a:buFont typeface="Arial" panose="020B0604020202020204" pitchFamily="34" charset="0"/>
              <a:buNone/>
            </a:pPr>
            <a:r>
              <a:rPr lang="en-AU" sz="2400" dirty="0"/>
              <a:t>     Example: What is the ON of C in Carbon dioxide , CO</a:t>
            </a:r>
            <a:r>
              <a:rPr lang="en-AU" sz="2400" baseline="-25000" dirty="0"/>
              <a:t>2</a:t>
            </a:r>
          </a:p>
        </p:txBody>
      </p:sp>
      <p:sp>
        <p:nvSpPr>
          <p:cNvPr id="10" name="TextBox 9">
            <a:extLst>
              <a:ext uri="{FF2B5EF4-FFF2-40B4-BE49-F238E27FC236}">
                <a16:creationId xmlns:a16="http://schemas.microsoft.com/office/drawing/2014/main" id="{69710010-33C4-403F-A359-10D65B87FD87}"/>
              </a:ext>
            </a:extLst>
          </p:cNvPr>
          <p:cNvSpPr txBox="1"/>
          <p:nvPr/>
        </p:nvSpPr>
        <p:spPr>
          <a:xfrm>
            <a:off x="2077720" y="3075270"/>
            <a:ext cx="8244840" cy="22510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indent="0">
              <a:lnSpc>
                <a:spcPct val="150000"/>
              </a:lnSpc>
              <a:buClr>
                <a:srgbClr val="ACD433"/>
              </a:buClr>
              <a:buFont typeface="Arial" panose="020B0604020202020204" pitchFamily="34" charset="0"/>
              <a:buNone/>
            </a:pPr>
            <a:r>
              <a:rPr lang="en-AU" sz="2400" i="1" dirty="0">
                <a:solidFill>
                  <a:srgbClr val="0070C0"/>
                </a:solidFill>
              </a:rPr>
              <a:t>Since the carbon dioxide molecule is neutral the sum of ON = 0</a:t>
            </a:r>
          </a:p>
          <a:p>
            <a:pPr marL="0" indent="0">
              <a:lnSpc>
                <a:spcPct val="150000"/>
              </a:lnSpc>
              <a:buClr>
                <a:srgbClr val="ACD433"/>
              </a:buClr>
              <a:buFont typeface="Arial" panose="020B0604020202020204" pitchFamily="34" charset="0"/>
              <a:buNone/>
            </a:pPr>
            <a:r>
              <a:rPr lang="en-AU" sz="2400" i="1" dirty="0">
                <a:solidFill>
                  <a:srgbClr val="0070C0"/>
                </a:solidFill>
              </a:rPr>
              <a:t>There are 2 oxygens each having an ON of -2 </a:t>
            </a:r>
          </a:p>
          <a:p>
            <a:pPr marL="0" indent="0">
              <a:lnSpc>
                <a:spcPct val="150000"/>
              </a:lnSpc>
              <a:buClr>
                <a:srgbClr val="ACD433"/>
              </a:buClr>
              <a:buFont typeface="Arial" panose="020B0604020202020204" pitchFamily="34" charset="0"/>
              <a:buNone/>
            </a:pPr>
            <a:r>
              <a:rPr lang="en-AU" sz="2400" i="1" dirty="0">
                <a:solidFill>
                  <a:srgbClr val="0070C0"/>
                </a:solidFill>
              </a:rPr>
              <a:t>We can set up an equation: C + (2 X-2) = 0</a:t>
            </a:r>
          </a:p>
          <a:p>
            <a:pPr marL="0" indent="0">
              <a:lnSpc>
                <a:spcPct val="150000"/>
              </a:lnSpc>
              <a:buClr>
                <a:srgbClr val="ACD433"/>
              </a:buClr>
              <a:buFont typeface="Arial" panose="020B0604020202020204" pitchFamily="34" charset="0"/>
              <a:buNone/>
            </a:pPr>
            <a:r>
              <a:rPr lang="en-AU" sz="2400" i="1" dirty="0">
                <a:solidFill>
                  <a:srgbClr val="0070C0"/>
                </a:solidFill>
              </a:rPr>
              <a:t>Solving the equation the ON of C here = +4 </a:t>
            </a:r>
          </a:p>
        </p:txBody>
      </p:sp>
    </p:spTree>
    <p:extLst>
      <p:ext uri="{BB962C8B-B14F-4D97-AF65-F5344CB8AC3E}">
        <p14:creationId xmlns:p14="http://schemas.microsoft.com/office/powerpoint/2010/main" val="3454555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0C24021E-99CE-4089-B305-9A360C8A3F86}"/>
              </a:ext>
            </a:extLst>
          </p:cNvPr>
          <p:cNvSpPr/>
          <p:nvPr/>
        </p:nvSpPr>
        <p:spPr>
          <a:xfrm>
            <a:off x="1885572" y="505184"/>
            <a:ext cx="7085708" cy="523220"/>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7" name="Arrow: Pentagon 6">
            <a:extLst>
              <a:ext uri="{FF2B5EF4-FFF2-40B4-BE49-F238E27FC236}">
                <a16:creationId xmlns:a16="http://schemas.microsoft.com/office/drawing/2014/main" id="{EAB75812-C1A5-4CA0-BF4C-E2642A169837}"/>
              </a:ext>
            </a:extLst>
          </p:cNvPr>
          <p:cNvSpPr/>
          <p:nvPr/>
        </p:nvSpPr>
        <p:spPr>
          <a:xfrm>
            <a:off x="1631572" y="318642"/>
            <a:ext cx="6862188" cy="5232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2" name="Rectangle 1">
            <a:extLst>
              <a:ext uri="{FF2B5EF4-FFF2-40B4-BE49-F238E27FC236}">
                <a16:creationId xmlns:a16="http://schemas.microsoft.com/office/drawing/2014/main" id="{5ADA01D4-8254-4ABA-91FF-9688315F882C}"/>
              </a:ext>
            </a:extLst>
          </p:cNvPr>
          <p:cNvSpPr/>
          <p:nvPr/>
        </p:nvSpPr>
        <p:spPr>
          <a:xfrm>
            <a:off x="0" y="0"/>
            <a:ext cx="1778000" cy="147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Pentagon 5">
            <a:extLst>
              <a:ext uri="{FF2B5EF4-FFF2-40B4-BE49-F238E27FC236}">
                <a16:creationId xmlns:a16="http://schemas.microsoft.com/office/drawing/2014/main" id="{CD54CB43-234B-480B-9492-7E15D07D8772}"/>
              </a:ext>
            </a:extLst>
          </p:cNvPr>
          <p:cNvSpPr/>
          <p:nvPr/>
        </p:nvSpPr>
        <p:spPr>
          <a:xfrm>
            <a:off x="1448692" y="132100"/>
            <a:ext cx="6502400" cy="52322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Assigning Oxidation numbers</a:t>
            </a:r>
            <a:endParaRPr lang="en-AU" sz="3200" dirty="0">
              <a:solidFill>
                <a:schemeClr val="tx1"/>
              </a:solidFill>
            </a:endParaRPr>
          </a:p>
        </p:txBody>
      </p:sp>
      <p:pic>
        <p:nvPicPr>
          <p:cNvPr id="5" name="Picture 4">
            <a:extLst>
              <a:ext uri="{FF2B5EF4-FFF2-40B4-BE49-F238E27FC236}">
                <a16:creationId xmlns:a16="http://schemas.microsoft.com/office/drawing/2014/main" id="{8BD45957-43F1-4947-9DA9-410B34649DA5}"/>
              </a:ext>
            </a:extLst>
          </p:cNvPr>
          <p:cNvPicPr>
            <a:picLocks noChangeAspect="1"/>
          </p:cNvPicPr>
          <p:nvPr/>
        </p:nvPicPr>
        <p:blipFill>
          <a:blip r:embed="rId2"/>
          <a:stretch>
            <a:fillRect/>
          </a:stretch>
        </p:blipFill>
        <p:spPr>
          <a:xfrm>
            <a:off x="-24509" y="-49373"/>
            <a:ext cx="1916053" cy="1571945"/>
          </a:xfrm>
          <a:prstGeom prst="rect">
            <a:avLst/>
          </a:prstGeom>
        </p:spPr>
      </p:pic>
      <p:sp>
        <p:nvSpPr>
          <p:cNvPr id="11" name="Content Placeholder 2">
            <a:extLst>
              <a:ext uri="{FF2B5EF4-FFF2-40B4-BE49-F238E27FC236}">
                <a16:creationId xmlns:a16="http://schemas.microsoft.com/office/drawing/2014/main" id="{EA5CA805-7E6F-4C48-B1DD-6DA66BF46C7E}"/>
              </a:ext>
            </a:extLst>
          </p:cNvPr>
          <p:cNvSpPr txBox="1">
            <a:spLocks/>
          </p:cNvSpPr>
          <p:nvPr/>
        </p:nvSpPr>
        <p:spPr>
          <a:xfrm>
            <a:off x="424656" y="1704045"/>
            <a:ext cx="11342688" cy="599830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ACD433"/>
              </a:buClr>
              <a:buFont typeface="Arial" panose="020B0604020202020204" pitchFamily="34" charset="0"/>
              <a:buNone/>
            </a:pPr>
            <a:r>
              <a:rPr lang="en-US" sz="2400" dirty="0"/>
              <a:t>The sum of the oxidation states of all the atoms in an ion is equal to the charge on the ion.</a:t>
            </a:r>
          </a:p>
          <a:p>
            <a:pPr marL="0" indent="0">
              <a:buClr>
                <a:srgbClr val="ACD433"/>
              </a:buClr>
              <a:buNone/>
            </a:pPr>
            <a:r>
              <a:rPr lang="en-US" sz="2400" dirty="0"/>
              <a:t>   </a:t>
            </a:r>
            <a:r>
              <a:rPr lang="en-AU" sz="2400" dirty="0"/>
              <a:t>Example: Find the oxidation state of C in C</a:t>
            </a:r>
            <a:r>
              <a:rPr lang="en-AU" sz="2400" baseline="-25000" dirty="0"/>
              <a:t>2</a:t>
            </a:r>
            <a:r>
              <a:rPr lang="en-AU" sz="2400" dirty="0"/>
              <a:t>H</a:t>
            </a:r>
            <a:r>
              <a:rPr lang="en-AU" sz="2400" baseline="-25000" dirty="0"/>
              <a:t>3</a:t>
            </a:r>
            <a:r>
              <a:rPr lang="en-AU" sz="2400" dirty="0"/>
              <a:t>O</a:t>
            </a:r>
            <a:r>
              <a:rPr lang="en-AU" sz="2400" baseline="-25000" dirty="0"/>
              <a:t>2</a:t>
            </a:r>
            <a:r>
              <a:rPr lang="en-AU" sz="2400" baseline="30000" dirty="0"/>
              <a:t>-</a:t>
            </a:r>
          </a:p>
        </p:txBody>
      </p:sp>
      <p:sp>
        <p:nvSpPr>
          <p:cNvPr id="12" name="TextBox 11">
            <a:extLst>
              <a:ext uri="{FF2B5EF4-FFF2-40B4-BE49-F238E27FC236}">
                <a16:creationId xmlns:a16="http://schemas.microsoft.com/office/drawing/2014/main" id="{311E06AF-ECA7-4539-A7A8-22C086A8E442}"/>
              </a:ext>
            </a:extLst>
          </p:cNvPr>
          <p:cNvSpPr txBox="1"/>
          <p:nvPr/>
        </p:nvSpPr>
        <p:spPr>
          <a:xfrm>
            <a:off x="1631572" y="2746668"/>
            <a:ext cx="8539480" cy="391305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buClr>
                <a:srgbClr val="ACD433"/>
              </a:buClr>
            </a:pPr>
            <a:r>
              <a:rPr lang="en-AU" sz="2400" i="1" dirty="0">
                <a:solidFill>
                  <a:srgbClr val="0070C0"/>
                </a:solidFill>
              </a:rPr>
              <a:t>we know that the sum of OS for this compound is -1 (ion charge)</a:t>
            </a:r>
          </a:p>
          <a:p>
            <a:pPr>
              <a:lnSpc>
                <a:spcPct val="150000"/>
              </a:lnSpc>
              <a:buClr>
                <a:srgbClr val="ACD433"/>
              </a:buClr>
            </a:pPr>
            <a:r>
              <a:rPr lang="en-AU" sz="2400" i="1" dirty="0">
                <a:solidFill>
                  <a:srgbClr val="0070C0"/>
                </a:solidFill>
              </a:rPr>
              <a:t>Hydrogen in a compound is +1. Three Hydrogen, +1 x 3 = +3</a:t>
            </a:r>
          </a:p>
          <a:p>
            <a:pPr>
              <a:lnSpc>
                <a:spcPct val="150000"/>
              </a:lnSpc>
              <a:buClr>
                <a:srgbClr val="ACD433"/>
              </a:buClr>
            </a:pPr>
            <a:r>
              <a:rPr lang="en-AU" sz="2400" i="1" dirty="0">
                <a:solidFill>
                  <a:srgbClr val="0070C0"/>
                </a:solidFill>
              </a:rPr>
              <a:t>we know that Oxygen in a compound is -2. Since we have two oxygen, -2 x 2 = -4</a:t>
            </a:r>
          </a:p>
          <a:p>
            <a:pPr>
              <a:lnSpc>
                <a:spcPct val="150000"/>
              </a:lnSpc>
              <a:buClr>
                <a:srgbClr val="ACD433"/>
              </a:buClr>
            </a:pPr>
            <a:r>
              <a:rPr lang="en-AU" sz="2400" i="1" dirty="0">
                <a:solidFill>
                  <a:srgbClr val="0070C0"/>
                </a:solidFill>
              </a:rPr>
              <a:t>With this information, set up an equation</a:t>
            </a:r>
          </a:p>
          <a:p>
            <a:pPr>
              <a:lnSpc>
                <a:spcPct val="150000"/>
              </a:lnSpc>
              <a:buClr>
                <a:srgbClr val="ACD433"/>
              </a:buClr>
            </a:pPr>
            <a:r>
              <a:rPr lang="en-AU" sz="2400" dirty="0">
                <a:solidFill>
                  <a:srgbClr val="0070C0"/>
                </a:solidFill>
              </a:rPr>
              <a:t>2</a:t>
            </a:r>
            <a:r>
              <a:rPr lang="en-AU" sz="2400" i="1" dirty="0">
                <a:solidFill>
                  <a:srgbClr val="0070C0"/>
                </a:solidFill>
              </a:rPr>
              <a:t>C</a:t>
            </a:r>
            <a:r>
              <a:rPr lang="en-AU" sz="2400" dirty="0">
                <a:solidFill>
                  <a:srgbClr val="0070C0"/>
                </a:solidFill>
              </a:rPr>
              <a:t>+(+3)+(−4)=−1</a:t>
            </a:r>
          </a:p>
          <a:p>
            <a:pPr>
              <a:lnSpc>
                <a:spcPct val="150000"/>
              </a:lnSpc>
              <a:buClr>
                <a:srgbClr val="ACD433"/>
              </a:buClr>
            </a:pPr>
            <a:r>
              <a:rPr lang="en-AU" sz="2400" dirty="0">
                <a:solidFill>
                  <a:srgbClr val="0070C0"/>
                </a:solidFill>
              </a:rPr>
              <a:t>Solving for C gives its ON as 0.</a:t>
            </a:r>
          </a:p>
        </p:txBody>
      </p:sp>
    </p:spTree>
    <p:extLst>
      <p:ext uri="{BB962C8B-B14F-4D97-AF65-F5344CB8AC3E}">
        <p14:creationId xmlns:p14="http://schemas.microsoft.com/office/powerpoint/2010/main" val="573175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0C24021E-99CE-4089-B305-9A360C8A3F86}"/>
              </a:ext>
            </a:extLst>
          </p:cNvPr>
          <p:cNvSpPr/>
          <p:nvPr/>
        </p:nvSpPr>
        <p:spPr>
          <a:xfrm>
            <a:off x="1885572" y="505184"/>
            <a:ext cx="7085708" cy="523220"/>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7" name="Arrow: Pentagon 6">
            <a:extLst>
              <a:ext uri="{FF2B5EF4-FFF2-40B4-BE49-F238E27FC236}">
                <a16:creationId xmlns:a16="http://schemas.microsoft.com/office/drawing/2014/main" id="{EAB75812-C1A5-4CA0-BF4C-E2642A169837}"/>
              </a:ext>
            </a:extLst>
          </p:cNvPr>
          <p:cNvSpPr/>
          <p:nvPr/>
        </p:nvSpPr>
        <p:spPr>
          <a:xfrm>
            <a:off x="1631572" y="318642"/>
            <a:ext cx="6862188" cy="5232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2" name="Rectangle 1">
            <a:extLst>
              <a:ext uri="{FF2B5EF4-FFF2-40B4-BE49-F238E27FC236}">
                <a16:creationId xmlns:a16="http://schemas.microsoft.com/office/drawing/2014/main" id="{5ADA01D4-8254-4ABA-91FF-9688315F882C}"/>
              </a:ext>
            </a:extLst>
          </p:cNvPr>
          <p:cNvSpPr/>
          <p:nvPr/>
        </p:nvSpPr>
        <p:spPr>
          <a:xfrm>
            <a:off x="0" y="0"/>
            <a:ext cx="1778000" cy="147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Pentagon 5">
            <a:extLst>
              <a:ext uri="{FF2B5EF4-FFF2-40B4-BE49-F238E27FC236}">
                <a16:creationId xmlns:a16="http://schemas.microsoft.com/office/drawing/2014/main" id="{CD54CB43-234B-480B-9492-7E15D07D8772}"/>
              </a:ext>
            </a:extLst>
          </p:cNvPr>
          <p:cNvSpPr/>
          <p:nvPr/>
        </p:nvSpPr>
        <p:spPr>
          <a:xfrm>
            <a:off x="1448692" y="132100"/>
            <a:ext cx="6502400" cy="52322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Oxidation numbers</a:t>
            </a:r>
            <a:endParaRPr lang="en-AU" sz="3200" dirty="0">
              <a:solidFill>
                <a:schemeClr val="tx1"/>
              </a:solidFill>
            </a:endParaRPr>
          </a:p>
        </p:txBody>
      </p:sp>
      <p:pic>
        <p:nvPicPr>
          <p:cNvPr id="5" name="Picture 4">
            <a:extLst>
              <a:ext uri="{FF2B5EF4-FFF2-40B4-BE49-F238E27FC236}">
                <a16:creationId xmlns:a16="http://schemas.microsoft.com/office/drawing/2014/main" id="{8BD45957-43F1-4947-9DA9-410B34649DA5}"/>
              </a:ext>
            </a:extLst>
          </p:cNvPr>
          <p:cNvPicPr>
            <a:picLocks noChangeAspect="1"/>
          </p:cNvPicPr>
          <p:nvPr/>
        </p:nvPicPr>
        <p:blipFill>
          <a:blip r:embed="rId2"/>
          <a:stretch>
            <a:fillRect/>
          </a:stretch>
        </p:blipFill>
        <p:spPr>
          <a:xfrm>
            <a:off x="-24509" y="-49373"/>
            <a:ext cx="1916053" cy="1571945"/>
          </a:xfrm>
          <a:prstGeom prst="rect">
            <a:avLst/>
          </a:prstGeom>
        </p:spPr>
      </p:pic>
      <p:pic>
        <p:nvPicPr>
          <p:cNvPr id="9" name="Picture 8">
            <a:extLst>
              <a:ext uri="{FF2B5EF4-FFF2-40B4-BE49-F238E27FC236}">
                <a16:creationId xmlns:a16="http://schemas.microsoft.com/office/drawing/2014/main" id="{235073B9-BC2F-423A-B5BE-607471F39FF3}"/>
              </a:ext>
            </a:extLst>
          </p:cNvPr>
          <p:cNvPicPr>
            <a:picLocks noChangeAspect="1"/>
          </p:cNvPicPr>
          <p:nvPr/>
        </p:nvPicPr>
        <p:blipFill rotWithShape="1">
          <a:blip r:embed="rId3"/>
          <a:srcRect l="55183" t="13814" b="59909"/>
          <a:stretch/>
        </p:blipFill>
        <p:spPr>
          <a:xfrm>
            <a:off x="2829879" y="1294358"/>
            <a:ext cx="6024242" cy="2651849"/>
          </a:xfrm>
          <a:prstGeom prst="rect">
            <a:avLst/>
          </a:prstGeom>
        </p:spPr>
      </p:pic>
      <p:sp>
        <p:nvSpPr>
          <p:cNvPr id="10" name="TextBox 9">
            <a:extLst>
              <a:ext uri="{FF2B5EF4-FFF2-40B4-BE49-F238E27FC236}">
                <a16:creationId xmlns:a16="http://schemas.microsoft.com/office/drawing/2014/main" id="{73A735C7-68E8-42B7-A2DA-BD5EEDA8C1CF}"/>
              </a:ext>
            </a:extLst>
          </p:cNvPr>
          <p:cNvSpPr txBox="1"/>
          <p:nvPr/>
        </p:nvSpPr>
        <p:spPr>
          <a:xfrm>
            <a:off x="1778000" y="3746669"/>
            <a:ext cx="10437090" cy="11430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sz="2400" dirty="0">
                <a:cs typeface="Arial" panose="020B0604020202020204" pitchFamily="34" charset="0"/>
              </a:rPr>
              <a:t>Iron O.N. +2 to +3                           Increased O.N. → oxidation</a:t>
            </a:r>
          </a:p>
          <a:p>
            <a:pPr marL="342900" indent="-342900">
              <a:lnSpc>
                <a:spcPct val="150000"/>
              </a:lnSpc>
              <a:buFont typeface="Arial" panose="020B0604020202020204" pitchFamily="34" charset="0"/>
              <a:buChar char="•"/>
            </a:pPr>
            <a:r>
              <a:rPr lang="en-AU" sz="2400" dirty="0">
                <a:cs typeface="Arial" panose="020B0604020202020204" pitchFamily="34" charset="0"/>
              </a:rPr>
              <a:t>Manganese O.N. +7 to +2              Decrease in O.N → reduction</a:t>
            </a:r>
          </a:p>
        </p:txBody>
      </p:sp>
      <p:sp>
        <p:nvSpPr>
          <p:cNvPr id="11" name="TextBox 10">
            <a:extLst>
              <a:ext uri="{FF2B5EF4-FFF2-40B4-BE49-F238E27FC236}">
                <a16:creationId xmlns:a16="http://schemas.microsoft.com/office/drawing/2014/main" id="{4E6EC9DD-4BA7-4B91-9785-6D444D5C24AE}"/>
              </a:ext>
            </a:extLst>
          </p:cNvPr>
          <p:cNvSpPr txBox="1"/>
          <p:nvPr/>
        </p:nvSpPr>
        <p:spPr>
          <a:xfrm>
            <a:off x="2189480" y="5221177"/>
            <a:ext cx="7813040" cy="131818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sz="2800" dirty="0">
                <a:solidFill>
                  <a:srgbClr val="0070C0"/>
                </a:solidFill>
              </a:rPr>
              <a:t>Oxidation involves an increase in oxidation state</a:t>
            </a:r>
          </a:p>
          <a:p>
            <a:pPr>
              <a:lnSpc>
                <a:spcPct val="150000"/>
              </a:lnSpc>
            </a:pPr>
            <a:r>
              <a:rPr lang="en-US" sz="2800" dirty="0">
                <a:solidFill>
                  <a:srgbClr val="0070C0"/>
                </a:solidFill>
              </a:rPr>
              <a:t>Reduction involves a decrease in oxidation state</a:t>
            </a:r>
          </a:p>
        </p:txBody>
      </p:sp>
    </p:spTree>
    <p:extLst>
      <p:ext uri="{BB962C8B-B14F-4D97-AF65-F5344CB8AC3E}">
        <p14:creationId xmlns:p14="http://schemas.microsoft.com/office/powerpoint/2010/main" val="2492708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0C24021E-99CE-4089-B305-9A360C8A3F86}"/>
              </a:ext>
            </a:extLst>
          </p:cNvPr>
          <p:cNvSpPr/>
          <p:nvPr/>
        </p:nvSpPr>
        <p:spPr>
          <a:xfrm>
            <a:off x="1885572" y="505184"/>
            <a:ext cx="7085708" cy="523220"/>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7" name="Arrow: Pentagon 6">
            <a:extLst>
              <a:ext uri="{FF2B5EF4-FFF2-40B4-BE49-F238E27FC236}">
                <a16:creationId xmlns:a16="http://schemas.microsoft.com/office/drawing/2014/main" id="{EAB75812-C1A5-4CA0-BF4C-E2642A169837}"/>
              </a:ext>
            </a:extLst>
          </p:cNvPr>
          <p:cNvSpPr/>
          <p:nvPr/>
        </p:nvSpPr>
        <p:spPr>
          <a:xfrm>
            <a:off x="1631572" y="318642"/>
            <a:ext cx="6862188" cy="5232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2" name="Rectangle 1">
            <a:extLst>
              <a:ext uri="{FF2B5EF4-FFF2-40B4-BE49-F238E27FC236}">
                <a16:creationId xmlns:a16="http://schemas.microsoft.com/office/drawing/2014/main" id="{5ADA01D4-8254-4ABA-91FF-9688315F882C}"/>
              </a:ext>
            </a:extLst>
          </p:cNvPr>
          <p:cNvSpPr/>
          <p:nvPr/>
        </p:nvSpPr>
        <p:spPr>
          <a:xfrm>
            <a:off x="0" y="0"/>
            <a:ext cx="1778000" cy="147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Pentagon 5">
            <a:extLst>
              <a:ext uri="{FF2B5EF4-FFF2-40B4-BE49-F238E27FC236}">
                <a16:creationId xmlns:a16="http://schemas.microsoft.com/office/drawing/2014/main" id="{CD54CB43-234B-480B-9492-7E15D07D8772}"/>
              </a:ext>
            </a:extLst>
          </p:cNvPr>
          <p:cNvSpPr/>
          <p:nvPr/>
        </p:nvSpPr>
        <p:spPr>
          <a:xfrm>
            <a:off x="1448692" y="132100"/>
            <a:ext cx="6502400" cy="52322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Oxidation numbers</a:t>
            </a:r>
            <a:endParaRPr lang="en-AU" sz="3200" dirty="0">
              <a:solidFill>
                <a:schemeClr val="tx1"/>
              </a:solidFill>
            </a:endParaRPr>
          </a:p>
        </p:txBody>
      </p:sp>
      <p:pic>
        <p:nvPicPr>
          <p:cNvPr id="5" name="Picture 4">
            <a:extLst>
              <a:ext uri="{FF2B5EF4-FFF2-40B4-BE49-F238E27FC236}">
                <a16:creationId xmlns:a16="http://schemas.microsoft.com/office/drawing/2014/main" id="{8BD45957-43F1-4947-9DA9-410B34649DA5}"/>
              </a:ext>
            </a:extLst>
          </p:cNvPr>
          <p:cNvPicPr>
            <a:picLocks noChangeAspect="1"/>
          </p:cNvPicPr>
          <p:nvPr/>
        </p:nvPicPr>
        <p:blipFill>
          <a:blip r:embed="rId2"/>
          <a:stretch>
            <a:fillRect/>
          </a:stretch>
        </p:blipFill>
        <p:spPr>
          <a:xfrm>
            <a:off x="-24509" y="-49373"/>
            <a:ext cx="1916053" cy="1571945"/>
          </a:xfrm>
          <a:prstGeom prst="rect">
            <a:avLst/>
          </a:prstGeom>
        </p:spPr>
      </p:pic>
      <p:pic>
        <p:nvPicPr>
          <p:cNvPr id="4" name="Picture 3">
            <a:extLst>
              <a:ext uri="{FF2B5EF4-FFF2-40B4-BE49-F238E27FC236}">
                <a16:creationId xmlns:a16="http://schemas.microsoft.com/office/drawing/2014/main" id="{FADCB6D4-ABD6-4AEB-A0F4-22EDFDB9EC66}"/>
              </a:ext>
            </a:extLst>
          </p:cNvPr>
          <p:cNvPicPr>
            <a:picLocks noChangeAspect="1"/>
          </p:cNvPicPr>
          <p:nvPr/>
        </p:nvPicPr>
        <p:blipFill>
          <a:blip r:embed="rId3"/>
          <a:stretch>
            <a:fillRect/>
          </a:stretch>
        </p:blipFill>
        <p:spPr>
          <a:xfrm>
            <a:off x="461962" y="1971357"/>
            <a:ext cx="11268075" cy="3057525"/>
          </a:xfrm>
          <a:prstGeom prst="rect">
            <a:avLst/>
          </a:prstGeom>
        </p:spPr>
      </p:pic>
    </p:spTree>
    <p:extLst>
      <p:ext uri="{BB962C8B-B14F-4D97-AF65-F5344CB8AC3E}">
        <p14:creationId xmlns:p14="http://schemas.microsoft.com/office/powerpoint/2010/main" val="786436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0C24021E-99CE-4089-B305-9A360C8A3F86}"/>
              </a:ext>
            </a:extLst>
          </p:cNvPr>
          <p:cNvSpPr/>
          <p:nvPr/>
        </p:nvSpPr>
        <p:spPr>
          <a:xfrm>
            <a:off x="1885572" y="505184"/>
            <a:ext cx="7085708" cy="523220"/>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7" name="Arrow: Pentagon 6">
            <a:extLst>
              <a:ext uri="{FF2B5EF4-FFF2-40B4-BE49-F238E27FC236}">
                <a16:creationId xmlns:a16="http://schemas.microsoft.com/office/drawing/2014/main" id="{EAB75812-C1A5-4CA0-BF4C-E2642A169837}"/>
              </a:ext>
            </a:extLst>
          </p:cNvPr>
          <p:cNvSpPr/>
          <p:nvPr/>
        </p:nvSpPr>
        <p:spPr>
          <a:xfrm>
            <a:off x="1631572" y="318642"/>
            <a:ext cx="6862188" cy="5232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2" name="Rectangle 1">
            <a:extLst>
              <a:ext uri="{FF2B5EF4-FFF2-40B4-BE49-F238E27FC236}">
                <a16:creationId xmlns:a16="http://schemas.microsoft.com/office/drawing/2014/main" id="{5ADA01D4-8254-4ABA-91FF-9688315F882C}"/>
              </a:ext>
            </a:extLst>
          </p:cNvPr>
          <p:cNvSpPr/>
          <p:nvPr/>
        </p:nvSpPr>
        <p:spPr>
          <a:xfrm>
            <a:off x="0" y="0"/>
            <a:ext cx="1778000" cy="147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Pentagon 5">
            <a:extLst>
              <a:ext uri="{FF2B5EF4-FFF2-40B4-BE49-F238E27FC236}">
                <a16:creationId xmlns:a16="http://schemas.microsoft.com/office/drawing/2014/main" id="{CD54CB43-234B-480B-9492-7E15D07D8772}"/>
              </a:ext>
            </a:extLst>
          </p:cNvPr>
          <p:cNvSpPr/>
          <p:nvPr/>
        </p:nvSpPr>
        <p:spPr>
          <a:xfrm>
            <a:off x="1448692" y="132100"/>
            <a:ext cx="6502400" cy="52322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Terminology</a:t>
            </a:r>
            <a:endParaRPr lang="en-AU" sz="3200" dirty="0">
              <a:solidFill>
                <a:schemeClr val="tx1"/>
              </a:solidFill>
            </a:endParaRPr>
          </a:p>
        </p:txBody>
      </p:sp>
      <p:pic>
        <p:nvPicPr>
          <p:cNvPr id="5" name="Picture 4">
            <a:extLst>
              <a:ext uri="{FF2B5EF4-FFF2-40B4-BE49-F238E27FC236}">
                <a16:creationId xmlns:a16="http://schemas.microsoft.com/office/drawing/2014/main" id="{8BD45957-43F1-4947-9DA9-410B34649DA5}"/>
              </a:ext>
            </a:extLst>
          </p:cNvPr>
          <p:cNvPicPr>
            <a:picLocks noChangeAspect="1"/>
          </p:cNvPicPr>
          <p:nvPr/>
        </p:nvPicPr>
        <p:blipFill>
          <a:blip r:embed="rId2"/>
          <a:stretch>
            <a:fillRect/>
          </a:stretch>
        </p:blipFill>
        <p:spPr>
          <a:xfrm>
            <a:off x="-24509" y="-49373"/>
            <a:ext cx="1916053" cy="1571945"/>
          </a:xfrm>
          <a:prstGeom prst="rect">
            <a:avLst/>
          </a:prstGeom>
        </p:spPr>
      </p:pic>
      <p:pic>
        <p:nvPicPr>
          <p:cNvPr id="9" name="Picture 8">
            <a:extLst>
              <a:ext uri="{FF2B5EF4-FFF2-40B4-BE49-F238E27FC236}">
                <a16:creationId xmlns:a16="http://schemas.microsoft.com/office/drawing/2014/main" id="{23E9D5A7-A71B-4449-91E4-29C2382E6C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754" y="1630797"/>
            <a:ext cx="6296025" cy="4722019"/>
          </a:xfrm>
          <a:prstGeom prst="rect">
            <a:avLst/>
          </a:prstGeom>
        </p:spPr>
      </p:pic>
    </p:spTree>
    <p:extLst>
      <p:ext uri="{BB962C8B-B14F-4D97-AF65-F5344CB8AC3E}">
        <p14:creationId xmlns:p14="http://schemas.microsoft.com/office/powerpoint/2010/main" val="558729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0C24021E-99CE-4089-B305-9A360C8A3F86}"/>
              </a:ext>
            </a:extLst>
          </p:cNvPr>
          <p:cNvSpPr/>
          <p:nvPr/>
        </p:nvSpPr>
        <p:spPr>
          <a:xfrm>
            <a:off x="1885572" y="505184"/>
            <a:ext cx="7085708" cy="523220"/>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7" name="Arrow: Pentagon 6">
            <a:extLst>
              <a:ext uri="{FF2B5EF4-FFF2-40B4-BE49-F238E27FC236}">
                <a16:creationId xmlns:a16="http://schemas.microsoft.com/office/drawing/2014/main" id="{EAB75812-C1A5-4CA0-BF4C-E2642A169837}"/>
              </a:ext>
            </a:extLst>
          </p:cNvPr>
          <p:cNvSpPr/>
          <p:nvPr/>
        </p:nvSpPr>
        <p:spPr>
          <a:xfrm>
            <a:off x="1631572" y="318642"/>
            <a:ext cx="6862188" cy="5232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2" name="Rectangle 1">
            <a:extLst>
              <a:ext uri="{FF2B5EF4-FFF2-40B4-BE49-F238E27FC236}">
                <a16:creationId xmlns:a16="http://schemas.microsoft.com/office/drawing/2014/main" id="{5ADA01D4-8254-4ABA-91FF-9688315F882C}"/>
              </a:ext>
            </a:extLst>
          </p:cNvPr>
          <p:cNvSpPr/>
          <p:nvPr/>
        </p:nvSpPr>
        <p:spPr>
          <a:xfrm>
            <a:off x="0" y="0"/>
            <a:ext cx="1778000" cy="147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Pentagon 5">
            <a:extLst>
              <a:ext uri="{FF2B5EF4-FFF2-40B4-BE49-F238E27FC236}">
                <a16:creationId xmlns:a16="http://schemas.microsoft.com/office/drawing/2014/main" id="{CD54CB43-234B-480B-9492-7E15D07D8772}"/>
              </a:ext>
            </a:extLst>
          </p:cNvPr>
          <p:cNvSpPr/>
          <p:nvPr/>
        </p:nvSpPr>
        <p:spPr>
          <a:xfrm>
            <a:off x="1448692" y="132100"/>
            <a:ext cx="6502400" cy="52322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Common Redox reactions</a:t>
            </a:r>
            <a:endParaRPr lang="en-AU" sz="3200" dirty="0">
              <a:solidFill>
                <a:schemeClr val="tx1"/>
              </a:solidFill>
            </a:endParaRPr>
          </a:p>
        </p:txBody>
      </p:sp>
      <p:pic>
        <p:nvPicPr>
          <p:cNvPr id="5" name="Picture 4">
            <a:extLst>
              <a:ext uri="{FF2B5EF4-FFF2-40B4-BE49-F238E27FC236}">
                <a16:creationId xmlns:a16="http://schemas.microsoft.com/office/drawing/2014/main" id="{8BD45957-43F1-4947-9DA9-410B34649DA5}"/>
              </a:ext>
            </a:extLst>
          </p:cNvPr>
          <p:cNvPicPr>
            <a:picLocks noChangeAspect="1"/>
          </p:cNvPicPr>
          <p:nvPr/>
        </p:nvPicPr>
        <p:blipFill>
          <a:blip r:embed="rId2"/>
          <a:stretch>
            <a:fillRect/>
          </a:stretch>
        </p:blipFill>
        <p:spPr>
          <a:xfrm>
            <a:off x="-24509" y="-49373"/>
            <a:ext cx="1916053" cy="1571945"/>
          </a:xfrm>
          <a:prstGeom prst="rect">
            <a:avLst/>
          </a:prstGeom>
        </p:spPr>
      </p:pic>
      <p:sp>
        <p:nvSpPr>
          <p:cNvPr id="9" name="TextBox 8">
            <a:extLst>
              <a:ext uri="{FF2B5EF4-FFF2-40B4-BE49-F238E27FC236}">
                <a16:creationId xmlns:a16="http://schemas.microsoft.com/office/drawing/2014/main" id="{3279C954-BA01-4AF5-B4D2-5656EAF7BF03}"/>
              </a:ext>
            </a:extLst>
          </p:cNvPr>
          <p:cNvSpPr txBox="1"/>
          <p:nvPr/>
        </p:nvSpPr>
        <p:spPr>
          <a:xfrm>
            <a:off x="1131455" y="1704045"/>
            <a:ext cx="10437090" cy="452431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a:cs typeface="Arial" panose="020B0604020202020204" pitchFamily="34" charset="0"/>
              </a:rPr>
              <a:t>Metal-metal ion displacement </a:t>
            </a:r>
            <a:r>
              <a:rPr lang="en-US" sz="2400" dirty="0">
                <a:cs typeface="Arial" panose="020B0604020202020204" pitchFamily="34" charset="0"/>
              </a:rPr>
              <a:t>– Experiment 19</a:t>
            </a:r>
          </a:p>
          <a:p>
            <a:pPr marL="800100" lvl="1" indent="-342900">
              <a:lnSpc>
                <a:spcPct val="150000"/>
              </a:lnSpc>
              <a:buFont typeface="Arial" panose="020B0604020202020204" pitchFamily="34" charset="0"/>
              <a:buChar char="•"/>
            </a:pPr>
            <a:r>
              <a:rPr lang="en-US" sz="2400" dirty="0">
                <a:cs typeface="Arial" panose="020B0604020202020204" pitchFamily="34" charset="0"/>
              </a:rPr>
              <a:t>E.g.         </a:t>
            </a:r>
            <a:r>
              <a:rPr lang="en-AU" sz="2400" dirty="0">
                <a:cs typeface="Arial" panose="020B0604020202020204" pitchFamily="34" charset="0"/>
              </a:rPr>
              <a:t>Cu</a:t>
            </a:r>
            <a:r>
              <a:rPr lang="en-AU" sz="2400" baseline="-25000" dirty="0">
                <a:cs typeface="Arial" panose="020B0604020202020204" pitchFamily="34" charset="0"/>
              </a:rPr>
              <a:t>(s) </a:t>
            </a:r>
            <a:r>
              <a:rPr lang="en-AU" sz="2400" dirty="0">
                <a:cs typeface="Arial" panose="020B0604020202020204" pitchFamily="34" charset="0"/>
              </a:rPr>
              <a:t> +  2Ag</a:t>
            </a:r>
            <a:r>
              <a:rPr lang="en-AU" sz="2400" baseline="30000" dirty="0">
                <a:cs typeface="Arial" panose="020B0604020202020204" pitchFamily="34" charset="0"/>
              </a:rPr>
              <a:t>+</a:t>
            </a:r>
            <a:r>
              <a:rPr lang="en-AU" sz="2400" baseline="-25000" dirty="0">
                <a:cs typeface="Arial" panose="020B0604020202020204" pitchFamily="34" charset="0"/>
              </a:rPr>
              <a:t>(</a:t>
            </a:r>
            <a:r>
              <a:rPr lang="en-AU" sz="2400" baseline="-25000" dirty="0" err="1">
                <a:cs typeface="Arial" panose="020B0604020202020204" pitchFamily="34" charset="0"/>
              </a:rPr>
              <a:t>aq</a:t>
            </a:r>
            <a:r>
              <a:rPr lang="en-AU" sz="2400" baseline="-25000" dirty="0">
                <a:cs typeface="Arial" panose="020B0604020202020204" pitchFamily="34" charset="0"/>
              </a:rPr>
              <a:t>)</a:t>
            </a:r>
            <a:r>
              <a:rPr lang="en-AU" sz="2400" dirty="0">
                <a:cs typeface="Arial" panose="020B0604020202020204" pitchFamily="34" charset="0"/>
              </a:rPr>
              <a:t> →  2Ag</a:t>
            </a:r>
            <a:r>
              <a:rPr lang="en-AU" sz="2400" baseline="-25000" dirty="0">
                <a:cs typeface="Arial" panose="020B0604020202020204" pitchFamily="34" charset="0"/>
              </a:rPr>
              <a:t>(s)</a:t>
            </a:r>
            <a:r>
              <a:rPr lang="en-AU" sz="2400" dirty="0">
                <a:cs typeface="Arial" panose="020B0604020202020204" pitchFamily="34" charset="0"/>
              </a:rPr>
              <a:t>  +  Cu</a:t>
            </a:r>
            <a:r>
              <a:rPr lang="en-AU" sz="2400" baseline="30000" dirty="0">
                <a:cs typeface="Arial" panose="020B0604020202020204" pitchFamily="34" charset="0"/>
              </a:rPr>
              <a:t>2+</a:t>
            </a:r>
            <a:r>
              <a:rPr lang="en-AU" sz="2400" baseline="-25000" dirty="0">
                <a:cs typeface="Arial" panose="020B0604020202020204" pitchFamily="34" charset="0"/>
              </a:rPr>
              <a:t>(</a:t>
            </a:r>
            <a:r>
              <a:rPr lang="en-AU" sz="2400" baseline="-25000" dirty="0" err="1">
                <a:cs typeface="Arial" panose="020B0604020202020204" pitchFamily="34" charset="0"/>
              </a:rPr>
              <a:t>aq</a:t>
            </a:r>
            <a:r>
              <a:rPr lang="en-AU" sz="2400" baseline="-25000" dirty="0">
                <a:cs typeface="Arial" panose="020B0604020202020204" pitchFamily="34" charset="0"/>
              </a:rPr>
              <a:t>)</a:t>
            </a:r>
            <a:endParaRPr lang="en-US" sz="2400" dirty="0">
              <a:cs typeface="Arial" panose="020B0604020202020204" pitchFamily="34" charset="0"/>
            </a:endParaRPr>
          </a:p>
          <a:p>
            <a:pPr marL="342900" indent="-342900">
              <a:lnSpc>
                <a:spcPct val="150000"/>
              </a:lnSpc>
              <a:buFont typeface="Arial" panose="020B0604020202020204" pitchFamily="34" charset="0"/>
              <a:buChar char="•"/>
            </a:pPr>
            <a:r>
              <a:rPr lang="en-US" sz="2400" b="1" dirty="0">
                <a:cs typeface="Arial" panose="020B0604020202020204" pitchFamily="34" charset="0"/>
              </a:rPr>
              <a:t>Halogen-halide displacement </a:t>
            </a:r>
            <a:r>
              <a:rPr lang="en-US" sz="2400" dirty="0">
                <a:cs typeface="Arial" panose="020B0604020202020204" pitchFamily="34" charset="0"/>
              </a:rPr>
              <a:t>– Experiment 20</a:t>
            </a:r>
          </a:p>
          <a:p>
            <a:pPr marL="800100" lvl="1" indent="-342900">
              <a:lnSpc>
                <a:spcPct val="150000"/>
              </a:lnSpc>
              <a:buFont typeface="Arial" panose="020B0604020202020204" pitchFamily="34" charset="0"/>
              <a:buChar char="•"/>
            </a:pPr>
            <a:r>
              <a:rPr lang="en-US" sz="2400" dirty="0">
                <a:cs typeface="Arial" panose="020B0604020202020204" pitchFamily="34" charset="0"/>
              </a:rPr>
              <a:t>E.g.         </a:t>
            </a:r>
            <a:r>
              <a:rPr lang="en-AU" sz="2400" dirty="0">
                <a:cs typeface="Arial" panose="020B0604020202020204" pitchFamily="34" charset="0"/>
              </a:rPr>
              <a:t>2Br </a:t>
            </a:r>
            <a:r>
              <a:rPr lang="en-AU" sz="2400" baseline="30000" dirty="0">
                <a:cs typeface="Arial" panose="020B0604020202020204" pitchFamily="34" charset="0"/>
              </a:rPr>
              <a:t>-</a:t>
            </a:r>
            <a:r>
              <a:rPr lang="en-AU" sz="2400" baseline="-25000" dirty="0">
                <a:cs typeface="Arial" panose="020B0604020202020204" pitchFamily="34" charset="0"/>
              </a:rPr>
              <a:t>(</a:t>
            </a:r>
            <a:r>
              <a:rPr lang="en-AU" sz="2400" baseline="-25000" dirty="0" err="1">
                <a:cs typeface="Arial" panose="020B0604020202020204" pitchFamily="34" charset="0"/>
              </a:rPr>
              <a:t>aq</a:t>
            </a:r>
            <a:r>
              <a:rPr lang="en-AU" sz="2400" baseline="-25000" dirty="0">
                <a:cs typeface="Arial" panose="020B0604020202020204" pitchFamily="34" charset="0"/>
              </a:rPr>
              <a:t>)</a:t>
            </a:r>
            <a:r>
              <a:rPr lang="en-AU" sz="2400" dirty="0">
                <a:cs typeface="Arial" panose="020B0604020202020204" pitchFamily="34" charset="0"/>
              </a:rPr>
              <a:t>  +  Cl</a:t>
            </a:r>
            <a:r>
              <a:rPr lang="en-AU" sz="2400" baseline="-25000" dirty="0">
                <a:cs typeface="Arial" panose="020B0604020202020204" pitchFamily="34" charset="0"/>
              </a:rPr>
              <a:t>2 (</a:t>
            </a:r>
            <a:r>
              <a:rPr lang="en-AU" sz="2400" baseline="-25000" dirty="0" err="1">
                <a:cs typeface="Arial" panose="020B0604020202020204" pitchFamily="34" charset="0"/>
              </a:rPr>
              <a:t>aq</a:t>
            </a:r>
            <a:r>
              <a:rPr lang="en-AU" sz="2400" baseline="-25000" dirty="0">
                <a:cs typeface="Arial" panose="020B0604020202020204" pitchFamily="34" charset="0"/>
              </a:rPr>
              <a:t>)</a:t>
            </a:r>
            <a:r>
              <a:rPr lang="en-AU" sz="2400" dirty="0">
                <a:cs typeface="Arial" panose="020B0604020202020204" pitchFamily="34" charset="0"/>
              </a:rPr>
              <a:t>  →  2Cl</a:t>
            </a:r>
            <a:r>
              <a:rPr lang="en-AU" sz="2400" baseline="30000" dirty="0">
                <a:cs typeface="Arial" panose="020B0604020202020204" pitchFamily="34" charset="0"/>
              </a:rPr>
              <a:t>-</a:t>
            </a:r>
            <a:r>
              <a:rPr lang="en-AU" sz="2400" baseline="-25000" dirty="0">
                <a:cs typeface="Arial" panose="020B0604020202020204" pitchFamily="34" charset="0"/>
              </a:rPr>
              <a:t>(</a:t>
            </a:r>
            <a:r>
              <a:rPr lang="en-AU" sz="2400" baseline="-25000" dirty="0" err="1">
                <a:cs typeface="Arial" panose="020B0604020202020204" pitchFamily="34" charset="0"/>
              </a:rPr>
              <a:t>aq</a:t>
            </a:r>
            <a:r>
              <a:rPr lang="en-AU" sz="2400" baseline="-25000" dirty="0">
                <a:cs typeface="Arial" panose="020B0604020202020204" pitchFamily="34" charset="0"/>
              </a:rPr>
              <a:t>)</a:t>
            </a:r>
            <a:r>
              <a:rPr lang="en-AU" sz="2400" dirty="0">
                <a:cs typeface="Arial" panose="020B0604020202020204" pitchFamily="34" charset="0"/>
              </a:rPr>
              <a:t>  +  Br</a:t>
            </a:r>
            <a:r>
              <a:rPr lang="en-AU" sz="2400" baseline="-25000" dirty="0">
                <a:cs typeface="Arial" panose="020B0604020202020204" pitchFamily="34" charset="0"/>
              </a:rPr>
              <a:t>2 (</a:t>
            </a:r>
            <a:r>
              <a:rPr lang="en-AU" sz="2400" baseline="-25000" dirty="0" err="1">
                <a:cs typeface="Arial" panose="020B0604020202020204" pitchFamily="34" charset="0"/>
              </a:rPr>
              <a:t>aq</a:t>
            </a:r>
            <a:r>
              <a:rPr lang="en-AU" sz="2400" baseline="-25000" dirty="0">
                <a:cs typeface="Arial" panose="020B0604020202020204" pitchFamily="34" charset="0"/>
              </a:rPr>
              <a:t>)</a:t>
            </a:r>
            <a:endParaRPr lang="en-US" sz="2400" dirty="0">
              <a:cs typeface="Arial" panose="020B0604020202020204" pitchFamily="34" charset="0"/>
            </a:endParaRPr>
          </a:p>
          <a:p>
            <a:pPr marL="342900" indent="-342900">
              <a:lnSpc>
                <a:spcPct val="150000"/>
              </a:lnSpc>
              <a:buFont typeface="Arial" panose="020B0604020202020204" pitchFamily="34" charset="0"/>
              <a:buChar char="•"/>
            </a:pPr>
            <a:r>
              <a:rPr lang="en-US" sz="2400" b="1" dirty="0">
                <a:cs typeface="Arial" panose="020B0604020202020204" pitchFamily="34" charset="0"/>
              </a:rPr>
              <a:t>Combustion</a:t>
            </a:r>
            <a:r>
              <a:rPr lang="en-US" sz="2400" dirty="0">
                <a:cs typeface="Arial" panose="020B0604020202020204" pitchFamily="34" charset="0"/>
              </a:rPr>
              <a:t> – the fuel is </a:t>
            </a:r>
            <a:r>
              <a:rPr lang="en-US" sz="2400" dirty="0" err="1">
                <a:cs typeface="Arial" panose="020B0604020202020204" pitchFamily="34" charset="0"/>
              </a:rPr>
              <a:t>oxidised</a:t>
            </a:r>
            <a:r>
              <a:rPr lang="en-US" sz="2400" dirty="0">
                <a:cs typeface="Arial" panose="020B0604020202020204" pitchFamily="34" charset="0"/>
              </a:rPr>
              <a:t> and oxygen is reduced</a:t>
            </a:r>
          </a:p>
          <a:p>
            <a:pPr marL="800100" lvl="1" indent="-342900">
              <a:lnSpc>
                <a:spcPct val="150000"/>
              </a:lnSpc>
              <a:buFont typeface="Arial" panose="020B0604020202020204" pitchFamily="34" charset="0"/>
              <a:buChar char="•"/>
            </a:pPr>
            <a:r>
              <a:rPr lang="en-US" sz="2400" dirty="0">
                <a:cs typeface="Arial" panose="020B0604020202020204" pitchFamily="34" charset="0"/>
              </a:rPr>
              <a:t>E.g.        </a:t>
            </a:r>
            <a:r>
              <a:rPr lang="en-AU" sz="2400" dirty="0">
                <a:cs typeface="Arial" panose="020B0604020202020204" pitchFamily="34" charset="0"/>
              </a:rPr>
              <a:t>2C</a:t>
            </a:r>
            <a:r>
              <a:rPr lang="en-AU" sz="2400" baseline="-25000" dirty="0">
                <a:cs typeface="Arial" panose="020B0604020202020204" pitchFamily="34" charset="0"/>
              </a:rPr>
              <a:t>2</a:t>
            </a:r>
            <a:r>
              <a:rPr lang="en-AU" sz="2400" dirty="0">
                <a:cs typeface="Arial" panose="020B0604020202020204" pitchFamily="34" charset="0"/>
              </a:rPr>
              <a:t>H</a:t>
            </a:r>
            <a:r>
              <a:rPr lang="en-AU" sz="2400" baseline="-25000" dirty="0">
                <a:cs typeface="Arial" panose="020B0604020202020204" pitchFamily="34" charset="0"/>
              </a:rPr>
              <a:t>6</a:t>
            </a:r>
            <a:r>
              <a:rPr lang="en-AU" sz="2400" dirty="0">
                <a:cs typeface="Arial" panose="020B0604020202020204" pitchFamily="34" charset="0"/>
              </a:rPr>
              <a:t> </a:t>
            </a:r>
            <a:r>
              <a:rPr lang="en-AU" sz="2400" baseline="-25000" dirty="0">
                <a:cs typeface="Arial" panose="020B0604020202020204" pitchFamily="34" charset="0"/>
              </a:rPr>
              <a:t>(g)</a:t>
            </a:r>
            <a:r>
              <a:rPr lang="en-AU" sz="2400" dirty="0">
                <a:cs typeface="Arial" panose="020B0604020202020204" pitchFamily="34" charset="0"/>
              </a:rPr>
              <a:t>  +  7O</a:t>
            </a:r>
            <a:r>
              <a:rPr lang="en-AU" sz="2400" baseline="-25000" dirty="0">
                <a:cs typeface="Arial" panose="020B0604020202020204" pitchFamily="34" charset="0"/>
              </a:rPr>
              <a:t>2 (g)</a:t>
            </a:r>
            <a:r>
              <a:rPr lang="en-AU" sz="2400" dirty="0">
                <a:cs typeface="Arial" panose="020B0604020202020204" pitchFamily="34" charset="0"/>
              </a:rPr>
              <a:t>  →  4CO</a:t>
            </a:r>
            <a:r>
              <a:rPr lang="en-AU" sz="2400" baseline="-25000" dirty="0">
                <a:cs typeface="Arial" panose="020B0604020202020204" pitchFamily="34" charset="0"/>
              </a:rPr>
              <a:t>2</a:t>
            </a:r>
            <a:r>
              <a:rPr lang="en-AU" sz="2400" dirty="0">
                <a:cs typeface="Arial" panose="020B0604020202020204" pitchFamily="34" charset="0"/>
              </a:rPr>
              <a:t> </a:t>
            </a:r>
            <a:r>
              <a:rPr lang="en-AU" sz="2400" baseline="-25000" dirty="0">
                <a:cs typeface="Arial" panose="020B0604020202020204" pitchFamily="34" charset="0"/>
              </a:rPr>
              <a:t>(g)</a:t>
            </a:r>
            <a:r>
              <a:rPr lang="en-AU" sz="2400" dirty="0">
                <a:cs typeface="Arial" panose="020B0604020202020204" pitchFamily="34" charset="0"/>
              </a:rPr>
              <a:t>  +  6H</a:t>
            </a:r>
            <a:r>
              <a:rPr lang="en-AU" sz="2400" baseline="-25000" dirty="0">
                <a:cs typeface="Arial" panose="020B0604020202020204" pitchFamily="34" charset="0"/>
              </a:rPr>
              <a:t>2</a:t>
            </a:r>
            <a:r>
              <a:rPr lang="en-AU" sz="2400" dirty="0">
                <a:cs typeface="Arial" panose="020B0604020202020204" pitchFamily="34" charset="0"/>
              </a:rPr>
              <a:t>O </a:t>
            </a:r>
            <a:r>
              <a:rPr lang="en-AU" sz="2400" baseline="-25000" dirty="0">
                <a:cs typeface="Arial" panose="020B0604020202020204" pitchFamily="34" charset="0"/>
              </a:rPr>
              <a:t>(g)</a:t>
            </a:r>
            <a:endParaRPr lang="en-US" sz="2400" dirty="0">
              <a:cs typeface="Arial" panose="020B0604020202020204" pitchFamily="34" charset="0"/>
            </a:endParaRPr>
          </a:p>
          <a:p>
            <a:pPr marL="342900" indent="-342900">
              <a:lnSpc>
                <a:spcPct val="150000"/>
              </a:lnSpc>
              <a:buFont typeface="Arial" panose="020B0604020202020204" pitchFamily="34" charset="0"/>
              <a:buChar char="•"/>
            </a:pPr>
            <a:r>
              <a:rPr lang="en-US" sz="2400" b="1" dirty="0">
                <a:cs typeface="Arial" panose="020B0604020202020204" pitchFamily="34" charset="0"/>
              </a:rPr>
              <a:t>Corrosion</a:t>
            </a:r>
            <a:r>
              <a:rPr lang="en-US" sz="2400" dirty="0">
                <a:cs typeface="Arial" panose="020B0604020202020204" pitchFamily="34" charset="0"/>
              </a:rPr>
              <a:t> – the metal is </a:t>
            </a:r>
            <a:r>
              <a:rPr lang="en-US" sz="2400" dirty="0" err="1">
                <a:cs typeface="Arial" panose="020B0604020202020204" pitchFamily="34" charset="0"/>
              </a:rPr>
              <a:t>oxidised</a:t>
            </a:r>
            <a:r>
              <a:rPr lang="en-US" sz="2400" dirty="0">
                <a:cs typeface="Arial" panose="020B0604020202020204" pitchFamily="34" charset="0"/>
              </a:rPr>
              <a:t> and oxygen is reduced</a:t>
            </a:r>
          </a:p>
          <a:p>
            <a:pPr marL="800100" lvl="1" indent="-342900">
              <a:lnSpc>
                <a:spcPct val="150000"/>
              </a:lnSpc>
              <a:buFont typeface="Arial" panose="020B0604020202020204" pitchFamily="34" charset="0"/>
              <a:buChar char="•"/>
            </a:pPr>
            <a:r>
              <a:rPr lang="en-US" sz="2400" dirty="0" err="1">
                <a:cs typeface="Arial" panose="020B0604020202020204" pitchFamily="34" charset="0"/>
              </a:rPr>
              <a:t>E.g</a:t>
            </a:r>
            <a:r>
              <a:rPr lang="en-US" sz="2400" dirty="0">
                <a:cs typeface="Arial" panose="020B0604020202020204" pitchFamily="34" charset="0"/>
              </a:rPr>
              <a:t>         </a:t>
            </a:r>
            <a:r>
              <a:rPr lang="en-AU" sz="2400" dirty="0">
                <a:cs typeface="Arial" panose="020B0604020202020204" pitchFamily="34" charset="0"/>
              </a:rPr>
              <a:t>2Fe</a:t>
            </a:r>
            <a:r>
              <a:rPr lang="en-AU" sz="2400" baseline="-25000" dirty="0">
                <a:cs typeface="Arial" panose="020B0604020202020204" pitchFamily="34" charset="0"/>
              </a:rPr>
              <a:t>(s)</a:t>
            </a:r>
            <a:r>
              <a:rPr lang="en-AU" sz="2400" dirty="0">
                <a:cs typeface="Arial" panose="020B0604020202020204" pitchFamily="34" charset="0"/>
              </a:rPr>
              <a:t>  +  O</a:t>
            </a:r>
            <a:r>
              <a:rPr lang="en-AU" sz="2400" baseline="-25000" dirty="0">
                <a:cs typeface="Arial" panose="020B0604020202020204" pitchFamily="34" charset="0"/>
              </a:rPr>
              <a:t>2 (g)</a:t>
            </a:r>
            <a:r>
              <a:rPr lang="en-AU" sz="2400" dirty="0">
                <a:cs typeface="Arial" panose="020B0604020202020204" pitchFamily="34" charset="0"/>
              </a:rPr>
              <a:t>  +  2H</a:t>
            </a:r>
            <a:r>
              <a:rPr lang="en-AU" sz="2400" baseline="-25000" dirty="0">
                <a:cs typeface="Arial" panose="020B0604020202020204" pitchFamily="34" charset="0"/>
              </a:rPr>
              <a:t>2</a:t>
            </a:r>
            <a:r>
              <a:rPr lang="en-AU" sz="2400" dirty="0">
                <a:cs typeface="Arial" panose="020B0604020202020204" pitchFamily="34" charset="0"/>
              </a:rPr>
              <a:t>O </a:t>
            </a:r>
            <a:r>
              <a:rPr lang="en-AU" sz="2400" baseline="-25000" dirty="0">
                <a:cs typeface="Arial" panose="020B0604020202020204" pitchFamily="34" charset="0"/>
              </a:rPr>
              <a:t>(l) </a:t>
            </a:r>
            <a:r>
              <a:rPr lang="en-AU" sz="2400" dirty="0">
                <a:cs typeface="Arial" panose="020B0604020202020204" pitchFamily="34" charset="0"/>
              </a:rPr>
              <a:t>  →  2Fe(OH)</a:t>
            </a:r>
            <a:r>
              <a:rPr lang="en-AU" sz="2400" baseline="-25000" dirty="0">
                <a:cs typeface="Arial" panose="020B0604020202020204" pitchFamily="34" charset="0"/>
              </a:rPr>
              <a:t>2 (s)</a:t>
            </a:r>
            <a:r>
              <a:rPr lang="en-AU" sz="2400" dirty="0">
                <a:cs typeface="Arial" panose="020B0604020202020204" pitchFamily="34" charset="0"/>
              </a:rPr>
              <a:t>  </a:t>
            </a:r>
          </a:p>
        </p:txBody>
      </p:sp>
    </p:spTree>
    <p:extLst>
      <p:ext uri="{BB962C8B-B14F-4D97-AF65-F5344CB8AC3E}">
        <p14:creationId xmlns:p14="http://schemas.microsoft.com/office/powerpoint/2010/main" val="47118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0C24021E-99CE-4089-B305-9A360C8A3F86}"/>
              </a:ext>
            </a:extLst>
          </p:cNvPr>
          <p:cNvSpPr/>
          <p:nvPr/>
        </p:nvSpPr>
        <p:spPr>
          <a:xfrm>
            <a:off x="1885572" y="505184"/>
            <a:ext cx="7085708" cy="523220"/>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7" name="Arrow: Pentagon 6">
            <a:extLst>
              <a:ext uri="{FF2B5EF4-FFF2-40B4-BE49-F238E27FC236}">
                <a16:creationId xmlns:a16="http://schemas.microsoft.com/office/drawing/2014/main" id="{EAB75812-C1A5-4CA0-BF4C-E2642A169837}"/>
              </a:ext>
            </a:extLst>
          </p:cNvPr>
          <p:cNvSpPr/>
          <p:nvPr/>
        </p:nvSpPr>
        <p:spPr>
          <a:xfrm>
            <a:off x="1631572" y="318642"/>
            <a:ext cx="6862188" cy="5232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2" name="Rectangle 1">
            <a:extLst>
              <a:ext uri="{FF2B5EF4-FFF2-40B4-BE49-F238E27FC236}">
                <a16:creationId xmlns:a16="http://schemas.microsoft.com/office/drawing/2014/main" id="{5ADA01D4-8254-4ABA-91FF-9688315F882C}"/>
              </a:ext>
            </a:extLst>
          </p:cNvPr>
          <p:cNvSpPr/>
          <p:nvPr/>
        </p:nvSpPr>
        <p:spPr>
          <a:xfrm>
            <a:off x="0" y="0"/>
            <a:ext cx="1778000" cy="147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Pentagon 5">
            <a:extLst>
              <a:ext uri="{FF2B5EF4-FFF2-40B4-BE49-F238E27FC236}">
                <a16:creationId xmlns:a16="http://schemas.microsoft.com/office/drawing/2014/main" id="{CD54CB43-234B-480B-9492-7E15D07D8772}"/>
              </a:ext>
            </a:extLst>
          </p:cNvPr>
          <p:cNvSpPr/>
          <p:nvPr/>
        </p:nvSpPr>
        <p:spPr>
          <a:xfrm>
            <a:off x="1448692" y="132100"/>
            <a:ext cx="6502400" cy="52322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Common Redox reactions</a:t>
            </a:r>
            <a:endParaRPr lang="en-AU" sz="3200" dirty="0">
              <a:solidFill>
                <a:schemeClr val="tx1"/>
              </a:solidFill>
            </a:endParaRPr>
          </a:p>
        </p:txBody>
      </p:sp>
      <p:pic>
        <p:nvPicPr>
          <p:cNvPr id="5" name="Picture 4">
            <a:extLst>
              <a:ext uri="{FF2B5EF4-FFF2-40B4-BE49-F238E27FC236}">
                <a16:creationId xmlns:a16="http://schemas.microsoft.com/office/drawing/2014/main" id="{8BD45957-43F1-4947-9DA9-410B34649DA5}"/>
              </a:ext>
            </a:extLst>
          </p:cNvPr>
          <p:cNvPicPr>
            <a:picLocks noChangeAspect="1"/>
          </p:cNvPicPr>
          <p:nvPr/>
        </p:nvPicPr>
        <p:blipFill>
          <a:blip r:embed="rId2"/>
          <a:stretch>
            <a:fillRect/>
          </a:stretch>
        </p:blipFill>
        <p:spPr>
          <a:xfrm>
            <a:off x="-24509" y="-49373"/>
            <a:ext cx="1916053" cy="1571945"/>
          </a:xfrm>
          <a:prstGeom prst="rect">
            <a:avLst/>
          </a:prstGeom>
        </p:spPr>
      </p:pic>
      <p:sp>
        <p:nvSpPr>
          <p:cNvPr id="9" name="TextBox 8">
            <a:extLst>
              <a:ext uri="{FF2B5EF4-FFF2-40B4-BE49-F238E27FC236}">
                <a16:creationId xmlns:a16="http://schemas.microsoft.com/office/drawing/2014/main" id="{3279C954-BA01-4AF5-B4D2-5656EAF7BF03}"/>
              </a:ext>
            </a:extLst>
          </p:cNvPr>
          <p:cNvSpPr txBox="1"/>
          <p:nvPr/>
        </p:nvSpPr>
        <p:spPr>
          <a:xfrm>
            <a:off x="3793375" y="1034310"/>
            <a:ext cx="4700385" cy="589072"/>
          </a:xfrm>
          <a:prstGeom prst="rect">
            <a:avLst/>
          </a:prstGeom>
          <a:noFill/>
        </p:spPr>
        <p:txBody>
          <a:bodyPr wrap="square" rtlCol="0">
            <a:spAutoFit/>
          </a:bodyPr>
          <a:lstStyle/>
          <a:p>
            <a:pPr>
              <a:lnSpc>
                <a:spcPct val="150000"/>
              </a:lnSpc>
            </a:pPr>
            <a:r>
              <a:rPr lang="en-US" sz="2400" b="1" dirty="0">
                <a:cs typeface="Arial" panose="020B0604020202020204" pitchFamily="34" charset="0"/>
              </a:rPr>
              <a:t>Metal-metal ion displacement</a:t>
            </a:r>
            <a:endParaRPr lang="en-US" sz="2400" dirty="0">
              <a:cs typeface="Arial" panose="020B0604020202020204" pitchFamily="34" charset="0"/>
            </a:endParaRPr>
          </a:p>
        </p:txBody>
      </p:sp>
      <p:sp>
        <p:nvSpPr>
          <p:cNvPr id="3" name="TextBox 2">
            <a:extLst>
              <a:ext uri="{FF2B5EF4-FFF2-40B4-BE49-F238E27FC236}">
                <a16:creationId xmlns:a16="http://schemas.microsoft.com/office/drawing/2014/main" id="{CB12AAC8-2353-49CB-A2A3-65BBB7131455}"/>
              </a:ext>
            </a:extLst>
          </p:cNvPr>
          <p:cNvSpPr txBox="1"/>
          <p:nvPr/>
        </p:nvSpPr>
        <p:spPr>
          <a:xfrm>
            <a:off x="623225" y="1673308"/>
            <a:ext cx="10881360" cy="1512402"/>
          </a:xfrm>
          <a:prstGeom prst="rect">
            <a:avLst/>
          </a:prstGeom>
          <a:noFill/>
        </p:spPr>
        <p:txBody>
          <a:bodyPr wrap="square" rtlCol="0">
            <a:spAutoFit/>
          </a:bodyPr>
          <a:lstStyle/>
          <a:p>
            <a:pPr marL="342900" indent="-342900">
              <a:buFont typeface="Arial" panose="020B0604020202020204" pitchFamily="34" charset="0"/>
              <a:buChar char="•"/>
            </a:pPr>
            <a:r>
              <a:rPr lang="en-US" sz="2400" dirty="0"/>
              <a:t>Electron transfer from one </a:t>
            </a:r>
            <a:r>
              <a:rPr lang="en-US" sz="2400" dirty="0">
                <a:solidFill>
                  <a:srgbClr val="0070C0"/>
                </a:solidFill>
              </a:rPr>
              <a:t>metal element </a:t>
            </a:r>
            <a:r>
              <a:rPr lang="en-US" sz="2400" dirty="0"/>
              <a:t>to the </a:t>
            </a:r>
            <a:r>
              <a:rPr lang="en-US" sz="2400" dirty="0">
                <a:solidFill>
                  <a:srgbClr val="0070C0"/>
                </a:solidFill>
              </a:rPr>
              <a:t>metal ion </a:t>
            </a:r>
            <a:r>
              <a:rPr lang="en-US" sz="2400" dirty="0"/>
              <a:t>of a </a:t>
            </a:r>
            <a:r>
              <a:rPr lang="en-US" sz="2400" dirty="0">
                <a:solidFill>
                  <a:srgbClr val="0070C0"/>
                </a:solidFill>
              </a:rPr>
              <a:t>less reactive </a:t>
            </a:r>
            <a:r>
              <a:rPr lang="en-US" sz="2400" dirty="0"/>
              <a:t>metal</a:t>
            </a:r>
          </a:p>
          <a:p>
            <a:pPr marL="342900" indent="-342900">
              <a:lnSpc>
                <a:spcPct val="150000"/>
              </a:lnSpc>
              <a:buFont typeface="Arial" panose="020B0604020202020204" pitchFamily="34" charset="0"/>
              <a:buChar char="•"/>
            </a:pPr>
            <a:r>
              <a:rPr lang="en-US" sz="2400" dirty="0"/>
              <a:t>More reactive metal becomes oxidized as it loses an electron to the aqueous metal cation, which is reduced and forms a solid metallic precipitate. </a:t>
            </a:r>
            <a:endParaRPr lang="en-AU" sz="2400" dirty="0"/>
          </a:p>
        </p:txBody>
      </p:sp>
      <p:pic>
        <p:nvPicPr>
          <p:cNvPr id="10" name="Picture 9">
            <a:extLst>
              <a:ext uri="{FF2B5EF4-FFF2-40B4-BE49-F238E27FC236}">
                <a16:creationId xmlns:a16="http://schemas.microsoft.com/office/drawing/2014/main" id="{2F7BE28E-1DD2-4B24-9DD5-D1C03B3D34B4}"/>
              </a:ext>
            </a:extLst>
          </p:cNvPr>
          <p:cNvPicPr>
            <a:picLocks noChangeAspect="1"/>
          </p:cNvPicPr>
          <p:nvPr/>
        </p:nvPicPr>
        <p:blipFill rotWithShape="1">
          <a:blip r:embed="rId3"/>
          <a:srcRect l="17530" t="18402"/>
          <a:stretch/>
        </p:blipFill>
        <p:spPr>
          <a:xfrm>
            <a:off x="1371600" y="3825734"/>
            <a:ext cx="4206242" cy="2805064"/>
          </a:xfrm>
          <a:prstGeom prst="rect">
            <a:avLst/>
          </a:prstGeom>
        </p:spPr>
      </p:pic>
      <p:sp>
        <p:nvSpPr>
          <p:cNvPr id="11" name="TextBox 10">
            <a:extLst>
              <a:ext uri="{FF2B5EF4-FFF2-40B4-BE49-F238E27FC236}">
                <a16:creationId xmlns:a16="http://schemas.microsoft.com/office/drawing/2014/main" id="{E340F2DB-00B6-488D-94DC-958652DAF021}"/>
              </a:ext>
            </a:extLst>
          </p:cNvPr>
          <p:cNvSpPr txBox="1"/>
          <p:nvPr/>
        </p:nvSpPr>
        <p:spPr>
          <a:xfrm>
            <a:off x="5979159" y="3825735"/>
            <a:ext cx="5984241" cy="2805063"/>
          </a:xfrm>
          <a:prstGeom prst="rect">
            <a:avLst/>
          </a:prstGeom>
          <a:noFill/>
        </p:spPr>
        <p:txBody>
          <a:bodyPr wrap="square" rtlCol="0">
            <a:spAutoFit/>
          </a:bodyPr>
          <a:lstStyle/>
          <a:p>
            <a:pPr>
              <a:lnSpc>
                <a:spcPct val="150000"/>
              </a:lnSpc>
            </a:pPr>
            <a:r>
              <a:rPr lang="en-AU" sz="2400" dirty="0"/>
              <a:t>Observations:</a:t>
            </a:r>
          </a:p>
          <a:p>
            <a:pPr>
              <a:lnSpc>
                <a:spcPct val="150000"/>
              </a:lnSpc>
            </a:pPr>
            <a:r>
              <a:rPr lang="en-AU" sz="2400" dirty="0"/>
              <a:t>Before – salmon pink metal in a colourless solution</a:t>
            </a:r>
          </a:p>
          <a:p>
            <a:pPr>
              <a:lnSpc>
                <a:spcPct val="150000"/>
              </a:lnSpc>
            </a:pPr>
            <a:r>
              <a:rPr lang="en-AU" sz="2400" dirty="0"/>
              <a:t>After – white/silvery precipitate and a blue solution</a:t>
            </a:r>
          </a:p>
        </p:txBody>
      </p:sp>
      <p:pic>
        <p:nvPicPr>
          <p:cNvPr id="13" name="Picture 12">
            <a:extLst>
              <a:ext uri="{FF2B5EF4-FFF2-40B4-BE49-F238E27FC236}">
                <a16:creationId xmlns:a16="http://schemas.microsoft.com/office/drawing/2014/main" id="{32C06FA5-A52E-4F1D-9B84-6FA4DB073934}"/>
              </a:ext>
            </a:extLst>
          </p:cNvPr>
          <p:cNvPicPr>
            <a:picLocks noChangeAspect="1"/>
          </p:cNvPicPr>
          <p:nvPr/>
        </p:nvPicPr>
        <p:blipFill>
          <a:blip r:embed="rId4"/>
          <a:stretch>
            <a:fillRect/>
          </a:stretch>
        </p:blipFill>
        <p:spPr>
          <a:xfrm>
            <a:off x="1125173" y="3327076"/>
            <a:ext cx="4735532" cy="773148"/>
          </a:xfrm>
          <a:prstGeom prst="rect">
            <a:avLst/>
          </a:prstGeom>
        </p:spPr>
      </p:pic>
    </p:spTree>
    <p:extLst>
      <p:ext uri="{BB962C8B-B14F-4D97-AF65-F5344CB8AC3E}">
        <p14:creationId xmlns:p14="http://schemas.microsoft.com/office/powerpoint/2010/main" val="3698826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0C24021E-99CE-4089-B305-9A360C8A3F86}"/>
              </a:ext>
            </a:extLst>
          </p:cNvPr>
          <p:cNvSpPr/>
          <p:nvPr/>
        </p:nvSpPr>
        <p:spPr>
          <a:xfrm>
            <a:off x="1885572" y="505184"/>
            <a:ext cx="7085708" cy="523220"/>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7" name="Arrow: Pentagon 6">
            <a:extLst>
              <a:ext uri="{FF2B5EF4-FFF2-40B4-BE49-F238E27FC236}">
                <a16:creationId xmlns:a16="http://schemas.microsoft.com/office/drawing/2014/main" id="{EAB75812-C1A5-4CA0-BF4C-E2642A169837}"/>
              </a:ext>
            </a:extLst>
          </p:cNvPr>
          <p:cNvSpPr/>
          <p:nvPr/>
        </p:nvSpPr>
        <p:spPr>
          <a:xfrm>
            <a:off x="1631572" y="318642"/>
            <a:ext cx="6862188" cy="5232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2" name="Rectangle 1">
            <a:extLst>
              <a:ext uri="{FF2B5EF4-FFF2-40B4-BE49-F238E27FC236}">
                <a16:creationId xmlns:a16="http://schemas.microsoft.com/office/drawing/2014/main" id="{5ADA01D4-8254-4ABA-91FF-9688315F882C}"/>
              </a:ext>
            </a:extLst>
          </p:cNvPr>
          <p:cNvSpPr/>
          <p:nvPr/>
        </p:nvSpPr>
        <p:spPr>
          <a:xfrm>
            <a:off x="0" y="0"/>
            <a:ext cx="1778000" cy="147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Pentagon 5">
            <a:extLst>
              <a:ext uri="{FF2B5EF4-FFF2-40B4-BE49-F238E27FC236}">
                <a16:creationId xmlns:a16="http://schemas.microsoft.com/office/drawing/2014/main" id="{CD54CB43-234B-480B-9492-7E15D07D8772}"/>
              </a:ext>
            </a:extLst>
          </p:cNvPr>
          <p:cNvSpPr/>
          <p:nvPr/>
        </p:nvSpPr>
        <p:spPr>
          <a:xfrm>
            <a:off x="1448692" y="132100"/>
            <a:ext cx="6502400" cy="52322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Common Redox reactions</a:t>
            </a:r>
            <a:endParaRPr lang="en-AU" sz="3200" dirty="0">
              <a:solidFill>
                <a:schemeClr val="tx1"/>
              </a:solidFill>
            </a:endParaRPr>
          </a:p>
        </p:txBody>
      </p:sp>
      <p:pic>
        <p:nvPicPr>
          <p:cNvPr id="5" name="Picture 4">
            <a:extLst>
              <a:ext uri="{FF2B5EF4-FFF2-40B4-BE49-F238E27FC236}">
                <a16:creationId xmlns:a16="http://schemas.microsoft.com/office/drawing/2014/main" id="{8BD45957-43F1-4947-9DA9-410B34649DA5}"/>
              </a:ext>
            </a:extLst>
          </p:cNvPr>
          <p:cNvPicPr>
            <a:picLocks noChangeAspect="1"/>
          </p:cNvPicPr>
          <p:nvPr/>
        </p:nvPicPr>
        <p:blipFill>
          <a:blip r:embed="rId2"/>
          <a:stretch>
            <a:fillRect/>
          </a:stretch>
        </p:blipFill>
        <p:spPr>
          <a:xfrm>
            <a:off x="-24509" y="-49373"/>
            <a:ext cx="1916053" cy="1571945"/>
          </a:xfrm>
          <a:prstGeom prst="rect">
            <a:avLst/>
          </a:prstGeom>
        </p:spPr>
      </p:pic>
      <p:sp>
        <p:nvSpPr>
          <p:cNvPr id="3" name="TextBox 2">
            <a:extLst>
              <a:ext uri="{FF2B5EF4-FFF2-40B4-BE49-F238E27FC236}">
                <a16:creationId xmlns:a16="http://schemas.microsoft.com/office/drawing/2014/main" id="{CB12AAC8-2353-49CB-A2A3-65BBB7131455}"/>
              </a:ext>
            </a:extLst>
          </p:cNvPr>
          <p:cNvSpPr txBox="1"/>
          <p:nvPr/>
        </p:nvSpPr>
        <p:spPr>
          <a:xfrm>
            <a:off x="623225" y="1673308"/>
            <a:ext cx="10881360" cy="2066400"/>
          </a:xfrm>
          <a:prstGeom prst="rect">
            <a:avLst/>
          </a:prstGeom>
          <a:noFill/>
        </p:spPr>
        <p:txBody>
          <a:bodyPr wrap="square" rtlCol="0">
            <a:spAutoFit/>
          </a:bodyPr>
          <a:lstStyle/>
          <a:p>
            <a:pPr marL="342900" indent="-342900">
              <a:buFont typeface="Arial" panose="020B0604020202020204" pitchFamily="34" charset="0"/>
              <a:buChar char="•"/>
            </a:pPr>
            <a:r>
              <a:rPr lang="en-AU" sz="2400"/>
              <a:t>Electron transfer to a </a:t>
            </a:r>
            <a:r>
              <a:rPr lang="en-AU" sz="2400">
                <a:solidFill>
                  <a:srgbClr val="0070C0"/>
                </a:solidFill>
              </a:rPr>
              <a:t>halogen</a:t>
            </a:r>
            <a:r>
              <a:rPr lang="en-AU" sz="2400"/>
              <a:t> from the </a:t>
            </a:r>
            <a:r>
              <a:rPr lang="en-AU" sz="2400">
                <a:solidFill>
                  <a:srgbClr val="0070C0"/>
                </a:solidFill>
              </a:rPr>
              <a:t>halide ion </a:t>
            </a:r>
            <a:r>
              <a:rPr lang="en-AU" sz="2400"/>
              <a:t>of a </a:t>
            </a:r>
            <a:r>
              <a:rPr lang="en-AU" sz="2400">
                <a:solidFill>
                  <a:srgbClr val="0070C0"/>
                </a:solidFill>
              </a:rPr>
              <a:t>less reactive </a:t>
            </a:r>
            <a:r>
              <a:rPr lang="en-AU" sz="2400"/>
              <a:t>halogen</a:t>
            </a:r>
          </a:p>
          <a:p>
            <a:pPr marL="342900" indent="-342900">
              <a:lnSpc>
                <a:spcPct val="150000"/>
              </a:lnSpc>
              <a:buFont typeface="Arial" panose="020B0604020202020204" pitchFamily="34" charset="0"/>
              <a:buChar char="•"/>
            </a:pPr>
            <a:r>
              <a:rPr lang="en-AU" sz="2400"/>
              <a:t>More reactive halogen (ie one higher up in group 17) becomes reduced as it gains electrons to form negatively charged aqueous halide ion. The less reactive becomes oxidised (lose electrons) and form elemental halogen.</a:t>
            </a:r>
          </a:p>
        </p:txBody>
      </p:sp>
      <p:sp>
        <p:nvSpPr>
          <p:cNvPr id="14" name="TextBox 13">
            <a:extLst>
              <a:ext uri="{FF2B5EF4-FFF2-40B4-BE49-F238E27FC236}">
                <a16:creationId xmlns:a16="http://schemas.microsoft.com/office/drawing/2014/main" id="{809920AE-3BBA-46B5-8F20-19C6815703FC}"/>
              </a:ext>
            </a:extLst>
          </p:cNvPr>
          <p:cNvSpPr txBox="1"/>
          <p:nvPr/>
        </p:nvSpPr>
        <p:spPr>
          <a:xfrm>
            <a:off x="4038600" y="1120023"/>
            <a:ext cx="6106160" cy="461665"/>
          </a:xfrm>
          <a:prstGeom prst="rect">
            <a:avLst/>
          </a:prstGeom>
          <a:noFill/>
        </p:spPr>
        <p:txBody>
          <a:bodyPr wrap="square">
            <a:spAutoFit/>
          </a:bodyPr>
          <a:lstStyle/>
          <a:p>
            <a:r>
              <a:rPr lang="en-US" sz="2400" b="1" dirty="0">
                <a:cs typeface="Arial" panose="020B0604020202020204" pitchFamily="34" charset="0"/>
              </a:rPr>
              <a:t>Halogen-halide displacement </a:t>
            </a:r>
            <a:endParaRPr lang="en-AU" sz="2400" dirty="0"/>
          </a:p>
        </p:txBody>
      </p:sp>
      <p:pic>
        <p:nvPicPr>
          <p:cNvPr id="15" name="Picture 14">
            <a:extLst>
              <a:ext uri="{FF2B5EF4-FFF2-40B4-BE49-F238E27FC236}">
                <a16:creationId xmlns:a16="http://schemas.microsoft.com/office/drawing/2014/main" id="{7F1EC1D4-7FF4-444B-AC1F-1FE4E5381887}"/>
              </a:ext>
            </a:extLst>
          </p:cNvPr>
          <p:cNvPicPr>
            <a:picLocks noChangeAspect="1"/>
          </p:cNvPicPr>
          <p:nvPr/>
        </p:nvPicPr>
        <p:blipFill>
          <a:blip r:embed="rId3"/>
          <a:stretch>
            <a:fillRect/>
          </a:stretch>
        </p:blipFill>
        <p:spPr>
          <a:xfrm>
            <a:off x="5062666" y="3739708"/>
            <a:ext cx="4506278" cy="717710"/>
          </a:xfrm>
          <a:prstGeom prst="rect">
            <a:avLst/>
          </a:prstGeom>
        </p:spPr>
      </p:pic>
      <p:pic>
        <p:nvPicPr>
          <p:cNvPr id="17" name="Picture 16">
            <a:extLst>
              <a:ext uri="{FF2B5EF4-FFF2-40B4-BE49-F238E27FC236}">
                <a16:creationId xmlns:a16="http://schemas.microsoft.com/office/drawing/2014/main" id="{4313058B-86C5-4064-99E3-D0005E008C82}"/>
              </a:ext>
            </a:extLst>
          </p:cNvPr>
          <p:cNvPicPr>
            <a:picLocks noChangeAspect="1"/>
          </p:cNvPicPr>
          <p:nvPr/>
        </p:nvPicPr>
        <p:blipFill>
          <a:blip r:embed="rId4"/>
          <a:stretch>
            <a:fillRect/>
          </a:stretch>
        </p:blipFill>
        <p:spPr>
          <a:xfrm>
            <a:off x="1631572" y="3739708"/>
            <a:ext cx="3118522" cy="2978468"/>
          </a:xfrm>
          <a:prstGeom prst="rect">
            <a:avLst/>
          </a:prstGeom>
        </p:spPr>
      </p:pic>
    </p:spTree>
    <p:extLst>
      <p:ext uri="{BB962C8B-B14F-4D97-AF65-F5344CB8AC3E}">
        <p14:creationId xmlns:p14="http://schemas.microsoft.com/office/powerpoint/2010/main" val="1154170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0C24021E-99CE-4089-B305-9A360C8A3F86}"/>
              </a:ext>
            </a:extLst>
          </p:cNvPr>
          <p:cNvSpPr/>
          <p:nvPr/>
        </p:nvSpPr>
        <p:spPr>
          <a:xfrm>
            <a:off x="1885572" y="505184"/>
            <a:ext cx="7085708" cy="523220"/>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7" name="Arrow: Pentagon 6">
            <a:extLst>
              <a:ext uri="{FF2B5EF4-FFF2-40B4-BE49-F238E27FC236}">
                <a16:creationId xmlns:a16="http://schemas.microsoft.com/office/drawing/2014/main" id="{EAB75812-C1A5-4CA0-BF4C-E2642A169837}"/>
              </a:ext>
            </a:extLst>
          </p:cNvPr>
          <p:cNvSpPr/>
          <p:nvPr/>
        </p:nvSpPr>
        <p:spPr>
          <a:xfrm>
            <a:off x="1631572" y="318642"/>
            <a:ext cx="6862188" cy="5232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2" name="Rectangle 1">
            <a:extLst>
              <a:ext uri="{FF2B5EF4-FFF2-40B4-BE49-F238E27FC236}">
                <a16:creationId xmlns:a16="http://schemas.microsoft.com/office/drawing/2014/main" id="{5ADA01D4-8254-4ABA-91FF-9688315F882C}"/>
              </a:ext>
            </a:extLst>
          </p:cNvPr>
          <p:cNvSpPr/>
          <p:nvPr/>
        </p:nvSpPr>
        <p:spPr>
          <a:xfrm>
            <a:off x="0" y="0"/>
            <a:ext cx="1778000" cy="147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Pentagon 5">
            <a:extLst>
              <a:ext uri="{FF2B5EF4-FFF2-40B4-BE49-F238E27FC236}">
                <a16:creationId xmlns:a16="http://schemas.microsoft.com/office/drawing/2014/main" id="{CD54CB43-234B-480B-9492-7E15D07D8772}"/>
              </a:ext>
            </a:extLst>
          </p:cNvPr>
          <p:cNvSpPr/>
          <p:nvPr/>
        </p:nvSpPr>
        <p:spPr>
          <a:xfrm>
            <a:off x="1448692" y="132100"/>
            <a:ext cx="6502400" cy="52322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Outline</a:t>
            </a:r>
            <a:endParaRPr lang="en-AU" sz="3200" dirty="0">
              <a:solidFill>
                <a:schemeClr val="tx1"/>
              </a:solidFill>
            </a:endParaRPr>
          </a:p>
        </p:txBody>
      </p:sp>
      <p:pic>
        <p:nvPicPr>
          <p:cNvPr id="5" name="Picture 4">
            <a:extLst>
              <a:ext uri="{FF2B5EF4-FFF2-40B4-BE49-F238E27FC236}">
                <a16:creationId xmlns:a16="http://schemas.microsoft.com/office/drawing/2014/main" id="{8BD45957-43F1-4947-9DA9-410B34649DA5}"/>
              </a:ext>
            </a:extLst>
          </p:cNvPr>
          <p:cNvPicPr>
            <a:picLocks noChangeAspect="1"/>
          </p:cNvPicPr>
          <p:nvPr/>
        </p:nvPicPr>
        <p:blipFill>
          <a:blip r:embed="rId2"/>
          <a:stretch>
            <a:fillRect/>
          </a:stretch>
        </p:blipFill>
        <p:spPr>
          <a:xfrm>
            <a:off x="-24509" y="-49373"/>
            <a:ext cx="1916053" cy="1571945"/>
          </a:xfrm>
          <a:prstGeom prst="rect">
            <a:avLst/>
          </a:prstGeom>
        </p:spPr>
      </p:pic>
      <p:sp>
        <p:nvSpPr>
          <p:cNvPr id="3" name="TextBox 2">
            <a:extLst>
              <a:ext uri="{FF2B5EF4-FFF2-40B4-BE49-F238E27FC236}">
                <a16:creationId xmlns:a16="http://schemas.microsoft.com/office/drawing/2014/main" id="{3A28795B-5A4E-4A02-92D5-B18DBBF06B4B}"/>
              </a:ext>
            </a:extLst>
          </p:cNvPr>
          <p:cNvSpPr txBox="1"/>
          <p:nvPr/>
        </p:nvSpPr>
        <p:spPr>
          <a:xfrm>
            <a:off x="599440" y="1767840"/>
            <a:ext cx="10993120" cy="2805063"/>
          </a:xfrm>
          <a:prstGeom prst="rect">
            <a:avLst/>
          </a:prstGeom>
          <a:noFill/>
        </p:spPr>
        <p:txBody>
          <a:bodyPr wrap="square" rtlCol="0">
            <a:spAutoFit/>
          </a:bodyPr>
          <a:lstStyle/>
          <a:p>
            <a:pPr marL="342900" indent="-342900">
              <a:lnSpc>
                <a:spcPct val="150000"/>
              </a:lnSpc>
              <a:buFont typeface="+mj-lt"/>
              <a:buAutoNum type="arabicPeriod"/>
            </a:pPr>
            <a:r>
              <a:rPr lang="en-US" sz="2400" dirty="0"/>
              <a:t>Reduction and oxidation reaction involve the transfer of electrons</a:t>
            </a:r>
          </a:p>
          <a:p>
            <a:pPr marL="342900" indent="-342900">
              <a:lnSpc>
                <a:spcPct val="150000"/>
              </a:lnSpc>
              <a:buFont typeface="+mj-lt"/>
              <a:buAutoNum type="arabicPeriod"/>
            </a:pPr>
            <a:r>
              <a:rPr lang="en-US" sz="2400" dirty="0"/>
              <a:t>Oxidation numbers</a:t>
            </a:r>
          </a:p>
          <a:p>
            <a:pPr marL="342900" indent="-342900">
              <a:lnSpc>
                <a:spcPct val="150000"/>
              </a:lnSpc>
              <a:buFont typeface="+mj-lt"/>
              <a:buAutoNum type="arabicPeriod"/>
            </a:pPr>
            <a:r>
              <a:rPr lang="en-US" sz="2400" dirty="0"/>
              <a:t>Common redox reactions</a:t>
            </a:r>
          </a:p>
          <a:p>
            <a:pPr marL="342900" indent="-342900">
              <a:lnSpc>
                <a:spcPct val="150000"/>
              </a:lnSpc>
              <a:buFont typeface="+mj-lt"/>
              <a:buAutoNum type="arabicPeriod"/>
            </a:pPr>
            <a:endParaRPr lang="en-US" sz="2400" dirty="0"/>
          </a:p>
          <a:p>
            <a:pPr>
              <a:lnSpc>
                <a:spcPct val="150000"/>
              </a:lnSpc>
            </a:pPr>
            <a:r>
              <a:rPr lang="en-US" sz="2400" dirty="0"/>
              <a:t>Essential Chemistry Chapter 6.1 – 6.3, complete Set 8</a:t>
            </a:r>
            <a:endParaRPr lang="en-AU" sz="2400" dirty="0"/>
          </a:p>
        </p:txBody>
      </p:sp>
    </p:spTree>
    <p:extLst>
      <p:ext uri="{BB962C8B-B14F-4D97-AF65-F5344CB8AC3E}">
        <p14:creationId xmlns:p14="http://schemas.microsoft.com/office/powerpoint/2010/main" val="511793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0C24021E-99CE-4089-B305-9A360C8A3F86}"/>
              </a:ext>
            </a:extLst>
          </p:cNvPr>
          <p:cNvSpPr/>
          <p:nvPr/>
        </p:nvSpPr>
        <p:spPr>
          <a:xfrm>
            <a:off x="1885572" y="505184"/>
            <a:ext cx="7085708" cy="523220"/>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7" name="Arrow: Pentagon 6">
            <a:extLst>
              <a:ext uri="{FF2B5EF4-FFF2-40B4-BE49-F238E27FC236}">
                <a16:creationId xmlns:a16="http://schemas.microsoft.com/office/drawing/2014/main" id="{EAB75812-C1A5-4CA0-BF4C-E2642A169837}"/>
              </a:ext>
            </a:extLst>
          </p:cNvPr>
          <p:cNvSpPr/>
          <p:nvPr/>
        </p:nvSpPr>
        <p:spPr>
          <a:xfrm>
            <a:off x="1631572" y="318642"/>
            <a:ext cx="6862188" cy="5232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2" name="Rectangle 1">
            <a:extLst>
              <a:ext uri="{FF2B5EF4-FFF2-40B4-BE49-F238E27FC236}">
                <a16:creationId xmlns:a16="http://schemas.microsoft.com/office/drawing/2014/main" id="{5ADA01D4-8254-4ABA-91FF-9688315F882C}"/>
              </a:ext>
            </a:extLst>
          </p:cNvPr>
          <p:cNvSpPr/>
          <p:nvPr/>
        </p:nvSpPr>
        <p:spPr>
          <a:xfrm>
            <a:off x="0" y="0"/>
            <a:ext cx="1778000" cy="147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Pentagon 5">
            <a:extLst>
              <a:ext uri="{FF2B5EF4-FFF2-40B4-BE49-F238E27FC236}">
                <a16:creationId xmlns:a16="http://schemas.microsoft.com/office/drawing/2014/main" id="{CD54CB43-234B-480B-9492-7E15D07D8772}"/>
              </a:ext>
            </a:extLst>
          </p:cNvPr>
          <p:cNvSpPr/>
          <p:nvPr/>
        </p:nvSpPr>
        <p:spPr>
          <a:xfrm>
            <a:off x="1448692" y="132100"/>
            <a:ext cx="6502400" cy="52322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Common Redox reactions</a:t>
            </a:r>
            <a:endParaRPr lang="en-AU" sz="3200" dirty="0">
              <a:solidFill>
                <a:schemeClr val="tx1"/>
              </a:solidFill>
            </a:endParaRPr>
          </a:p>
        </p:txBody>
      </p:sp>
      <p:pic>
        <p:nvPicPr>
          <p:cNvPr id="5" name="Picture 4">
            <a:extLst>
              <a:ext uri="{FF2B5EF4-FFF2-40B4-BE49-F238E27FC236}">
                <a16:creationId xmlns:a16="http://schemas.microsoft.com/office/drawing/2014/main" id="{8BD45957-43F1-4947-9DA9-410B34649DA5}"/>
              </a:ext>
            </a:extLst>
          </p:cNvPr>
          <p:cNvPicPr>
            <a:picLocks noChangeAspect="1"/>
          </p:cNvPicPr>
          <p:nvPr/>
        </p:nvPicPr>
        <p:blipFill>
          <a:blip r:embed="rId2"/>
          <a:stretch>
            <a:fillRect/>
          </a:stretch>
        </p:blipFill>
        <p:spPr>
          <a:xfrm>
            <a:off x="-24509" y="-49373"/>
            <a:ext cx="1916053" cy="1571945"/>
          </a:xfrm>
          <a:prstGeom prst="rect">
            <a:avLst/>
          </a:prstGeom>
        </p:spPr>
      </p:pic>
      <p:sp>
        <p:nvSpPr>
          <p:cNvPr id="3" name="TextBox 2">
            <a:extLst>
              <a:ext uri="{FF2B5EF4-FFF2-40B4-BE49-F238E27FC236}">
                <a16:creationId xmlns:a16="http://schemas.microsoft.com/office/drawing/2014/main" id="{CB12AAC8-2353-49CB-A2A3-65BBB7131455}"/>
              </a:ext>
            </a:extLst>
          </p:cNvPr>
          <p:cNvSpPr txBox="1"/>
          <p:nvPr/>
        </p:nvSpPr>
        <p:spPr>
          <a:xfrm>
            <a:off x="623225" y="1673308"/>
            <a:ext cx="10881360" cy="830997"/>
          </a:xfrm>
          <a:prstGeom prst="rect">
            <a:avLst/>
          </a:prstGeom>
          <a:noFill/>
        </p:spPr>
        <p:txBody>
          <a:bodyPr wrap="square" rtlCol="0">
            <a:spAutoFit/>
          </a:bodyPr>
          <a:lstStyle/>
          <a:p>
            <a:pPr marL="342900" indent="-342900">
              <a:buFont typeface="Arial" panose="020B0604020202020204" pitchFamily="34" charset="0"/>
              <a:buChar char="•"/>
            </a:pPr>
            <a:r>
              <a:rPr lang="en-AU" sz="2400" dirty="0"/>
              <a:t>Combustion reactions involve the oxidation of a fuel (e.g. wood, hydrogen gas, methane, petrol, coal) and the reduction of oxygen gas</a:t>
            </a:r>
          </a:p>
        </p:txBody>
      </p:sp>
      <p:sp>
        <p:nvSpPr>
          <p:cNvPr id="12" name="TextBox 11">
            <a:extLst>
              <a:ext uri="{FF2B5EF4-FFF2-40B4-BE49-F238E27FC236}">
                <a16:creationId xmlns:a16="http://schemas.microsoft.com/office/drawing/2014/main" id="{2869F02E-7325-473E-BC6F-05DC476AEDB7}"/>
              </a:ext>
            </a:extLst>
          </p:cNvPr>
          <p:cNvSpPr txBox="1"/>
          <p:nvPr/>
        </p:nvSpPr>
        <p:spPr>
          <a:xfrm>
            <a:off x="4536440" y="1120023"/>
            <a:ext cx="6106160" cy="461665"/>
          </a:xfrm>
          <a:prstGeom prst="rect">
            <a:avLst/>
          </a:prstGeom>
          <a:noFill/>
        </p:spPr>
        <p:txBody>
          <a:bodyPr wrap="square">
            <a:spAutoFit/>
          </a:bodyPr>
          <a:lstStyle/>
          <a:p>
            <a:r>
              <a:rPr lang="en-US" sz="2400" b="1" dirty="0">
                <a:cs typeface="Arial" panose="020B0604020202020204" pitchFamily="34" charset="0"/>
              </a:rPr>
              <a:t>Combustion</a:t>
            </a:r>
            <a:endParaRPr lang="en-AU" sz="2400" dirty="0"/>
          </a:p>
        </p:txBody>
      </p:sp>
      <p:pic>
        <p:nvPicPr>
          <p:cNvPr id="10" name="Picture 9">
            <a:extLst>
              <a:ext uri="{FF2B5EF4-FFF2-40B4-BE49-F238E27FC236}">
                <a16:creationId xmlns:a16="http://schemas.microsoft.com/office/drawing/2014/main" id="{C93BC7C8-B7C8-4D23-85C9-B72A64C6FA13}"/>
              </a:ext>
            </a:extLst>
          </p:cNvPr>
          <p:cNvPicPr>
            <a:picLocks noChangeAspect="1"/>
          </p:cNvPicPr>
          <p:nvPr/>
        </p:nvPicPr>
        <p:blipFill>
          <a:blip r:embed="rId3"/>
          <a:stretch>
            <a:fillRect/>
          </a:stretch>
        </p:blipFill>
        <p:spPr>
          <a:xfrm>
            <a:off x="3016741" y="2655041"/>
            <a:ext cx="5477019" cy="830996"/>
          </a:xfrm>
          <a:prstGeom prst="rect">
            <a:avLst/>
          </a:prstGeom>
        </p:spPr>
      </p:pic>
      <p:pic>
        <p:nvPicPr>
          <p:cNvPr id="11" name="Picture 10">
            <a:extLst>
              <a:ext uri="{FF2B5EF4-FFF2-40B4-BE49-F238E27FC236}">
                <a16:creationId xmlns:a16="http://schemas.microsoft.com/office/drawing/2014/main" id="{8599EA70-F756-4FBD-B952-C679670E1F6F}"/>
              </a:ext>
            </a:extLst>
          </p:cNvPr>
          <p:cNvPicPr>
            <a:picLocks noChangeAspect="1"/>
          </p:cNvPicPr>
          <p:nvPr/>
        </p:nvPicPr>
        <p:blipFill>
          <a:blip r:embed="rId4"/>
          <a:stretch>
            <a:fillRect/>
          </a:stretch>
        </p:blipFill>
        <p:spPr>
          <a:xfrm>
            <a:off x="3274869" y="3708609"/>
            <a:ext cx="4906766" cy="2755967"/>
          </a:xfrm>
          <a:prstGeom prst="rect">
            <a:avLst/>
          </a:prstGeom>
        </p:spPr>
      </p:pic>
    </p:spTree>
    <p:extLst>
      <p:ext uri="{BB962C8B-B14F-4D97-AF65-F5344CB8AC3E}">
        <p14:creationId xmlns:p14="http://schemas.microsoft.com/office/powerpoint/2010/main" val="446704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0C24021E-99CE-4089-B305-9A360C8A3F86}"/>
              </a:ext>
            </a:extLst>
          </p:cNvPr>
          <p:cNvSpPr/>
          <p:nvPr/>
        </p:nvSpPr>
        <p:spPr>
          <a:xfrm>
            <a:off x="1885572" y="505184"/>
            <a:ext cx="7085708" cy="523220"/>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7" name="Arrow: Pentagon 6">
            <a:extLst>
              <a:ext uri="{FF2B5EF4-FFF2-40B4-BE49-F238E27FC236}">
                <a16:creationId xmlns:a16="http://schemas.microsoft.com/office/drawing/2014/main" id="{EAB75812-C1A5-4CA0-BF4C-E2642A169837}"/>
              </a:ext>
            </a:extLst>
          </p:cNvPr>
          <p:cNvSpPr/>
          <p:nvPr/>
        </p:nvSpPr>
        <p:spPr>
          <a:xfrm>
            <a:off x="1631572" y="318642"/>
            <a:ext cx="6862188" cy="5232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2" name="Rectangle 1">
            <a:extLst>
              <a:ext uri="{FF2B5EF4-FFF2-40B4-BE49-F238E27FC236}">
                <a16:creationId xmlns:a16="http://schemas.microsoft.com/office/drawing/2014/main" id="{5ADA01D4-8254-4ABA-91FF-9688315F882C}"/>
              </a:ext>
            </a:extLst>
          </p:cNvPr>
          <p:cNvSpPr/>
          <p:nvPr/>
        </p:nvSpPr>
        <p:spPr>
          <a:xfrm>
            <a:off x="0" y="0"/>
            <a:ext cx="1778000" cy="147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Pentagon 5">
            <a:extLst>
              <a:ext uri="{FF2B5EF4-FFF2-40B4-BE49-F238E27FC236}">
                <a16:creationId xmlns:a16="http://schemas.microsoft.com/office/drawing/2014/main" id="{CD54CB43-234B-480B-9492-7E15D07D8772}"/>
              </a:ext>
            </a:extLst>
          </p:cNvPr>
          <p:cNvSpPr/>
          <p:nvPr/>
        </p:nvSpPr>
        <p:spPr>
          <a:xfrm>
            <a:off x="1448692" y="132100"/>
            <a:ext cx="6502400" cy="52322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Common Redox reactions</a:t>
            </a:r>
            <a:endParaRPr lang="en-AU" sz="3200" dirty="0">
              <a:solidFill>
                <a:schemeClr val="tx1"/>
              </a:solidFill>
            </a:endParaRPr>
          </a:p>
        </p:txBody>
      </p:sp>
      <p:pic>
        <p:nvPicPr>
          <p:cNvPr id="5" name="Picture 4">
            <a:extLst>
              <a:ext uri="{FF2B5EF4-FFF2-40B4-BE49-F238E27FC236}">
                <a16:creationId xmlns:a16="http://schemas.microsoft.com/office/drawing/2014/main" id="{8BD45957-43F1-4947-9DA9-410B34649DA5}"/>
              </a:ext>
            </a:extLst>
          </p:cNvPr>
          <p:cNvPicPr>
            <a:picLocks noChangeAspect="1"/>
          </p:cNvPicPr>
          <p:nvPr/>
        </p:nvPicPr>
        <p:blipFill>
          <a:blip r:embed="rId2"/>
          <a:stretch>
            <a:fillRect/>
          </a:stretch>
        </p:blipFill>
        <p:spPr>
          <a:xfrm>
            <a:off x="-24509" y="-49373"/>
            <a:ext cx="1916053" cy="1571945"/>
          </a:xfrm>
          <a:prstGeom prst="rect">
            <a:avLst/>
          </a:prstGeom>
        </p:spPr>
      </p:pic>
      <p:sp>
        <p:nvSpPr>
          <p:cNvPr id="3" name="TextBox 2">
            <a:extLst>
              <a:ext uri="{FF2B5EF4-FFF2-40B4-BE49-F238E27FC236}">
                <a16:creationId xmlns:a16="http://schemas.microsoft.com/office/drawing/2014/main" id="{CB12AAC8-2353-49CB-A2A3-65BBB7131455}"/>
              </a:ext>
            </a:extLst>
          </p:cNvPr>
          <p:cNvSpPr txBox="1"/>
          <p:nvPr/>
        </p:nvSpPr>
        <p:spPr>
          <a:xfrm>
            <a:off x="623225" y="1673308"/>
            <a:ext cx="10881360" cy="1569660"/>
          </a:xfrm>
          <a:prstGeom prst="rect">
            <a:avLst/>
          </a:prstGeom>
          <a:noFill/>
        </p:spPr>
        <p:txBody>
          <a:bodyPr wrap="square" rtlCol="0">
            <a:spAutoFit/>
          </a:bodyPr>
          <a:lstStyle/>
          <a:p>
            <a:pPr marL="342900" indent="-342900">
              <a:buFont typeface="Arial" panose="020B0604020202020204" pitchFamily="34" charset="0"/>
              <a:buChar char="•"/>
            </a:pPr>
            <a:r>
              <a:rPr lang="en-AU" sz="2400" dirty="0"/>
              <a:t>Corrosion of metals (e.g. iron, aluminium, zinc) in the presence of agents like water and oxygen</a:t>
            </a:r>
          </a:p>
          <a:p>
            <a:pPr marL="342900" indent="-342900">
              <a:buFont typeface="Arial" panose="020B0604020202020204" pitchFamily="34" charset="0"/>
              <a:buChar char="•"/>
            </a:pPr>
            <a:r>
              <a:rPr lang="en-AU" sz="2400" dirty="0"/>
              <a:t>Water is required for the reaction but it is oxygen gas that is the oxidising agent. Dissolved salts can accelerate corrosion (e.g. sea water)</a:t>
            </a:r>
          </a:p>
        </p:txBody>
      </p:sp>
      <p:sp>
        <p:nvSpPr>
          <p:cNvPr id="12" name="TextBox 11">
            <a:extLst>
              <a:ext uri="{FF2B5EF4-FFF2-40B4-BE49-F238E27FC236}">
                <a16:creationId xmlns:a16="http://schemas.microsoft.com/office/drawing/2014/main" id="{2869F02E-7325-473E-BC6F-05DC476AEDB7}"/>
              </a:ext>
            </a:extLst>
          </p:cNvPr>
          <p:cNvSpPr txBox="1"/>
          <p:nvPr/>
        </p:nvSpPr>
        <p:spPr>
          <a:xfrm>
            <a:off x="4536440" y="1120023"/>
            <a:ext cx="6106160" cy="461665"/>
          </a:xfrm>
          <a:prstGeom prst="rect">
            <a:avLst/>
          </a:prstGeom>
          <a:noFill/>
        </p:spPr>
        <p:txBody>
          <a:bodyPr wrap="square">
            <a:spAutoFit/>
          </a:bodyPr>
          <a:lstStyle/>
          <a:p>
            <a:r>
              <a:rPr lang="en-US" sz="2400" b="1" dirty="0">
                <a:cs typeface="Arial" panose="020B0604020202020204" pitchFamily="34" charset="0"/>
              </a:rPr>
              <a:t>Corrosion</a:t>
            </a:r>
            <a:endParaRPr lang="en-AU" sz="2400" dirty="0"/>
          </a:p>
        </p:txBody>
      </p:sp>
      <p:pic>
        <p:nvPicPr>
          <p:cNvPr id="9" name="Picture 8">
            <a:extLst>
              <a:ext uri="{FF2B5EF4-FFF2-40B4-BE49-F238E27FC236}">
                <a16:creationId xmlns:a16="http://schemas.microsoft.com/office/drawing/2014/main" id="{3E942C2A-E103-448F-8329-94925886F011}"/>
              </a:ext>
            </a:extLst>
          </p:cNvPr>
          <p:cNvPicPr>
            <a:picLocks noChangeAspect="1"/>
          </p:cNvPicPr>
          <p:nvPr/>
        </p:nvPicPr>
        <p:blipFill>
          <a:blip r:embed="rId3"/>
          <a:stretch>
            <a:fillRect/>
          </a:stretch>
        </p:blipFill>
        <p:spPr>
          <a:xfrm>
            <a:off x="623225" y="3242969"/>
            <a:ext cx="5283695" cy="876820"/>
          </a:xfrm>
          <a:prstGeom prst="rect">
            <a:avLst/>
          </a:prstGeom>
        </p:spPr>
      </p:pic>
      <p:sp>
        <p:nvSpPr>
          <p:cNvPr id="13" name="TextBox 12">
            <a:extLst>
              <a:ext uri="{FF2B5EF4-FFF2-40B4-BE49-F238E27FC236}">
                <a16:creationId xmlns:a16="http://schemas.microsoft.com/office/drawing/2014/main" id="{50C9F86D-C073-430F-800B-724CE87A24E6}"/>
              </a:ext>
            </a:extLst>
          </p:cNvPr>
          <p:cNvSpPr txBox="1"/>
          <p:nvPr/>
        </p:nvSpPr>
        <p:spPr>
          <a:xfrm>
            <a:off x="6197600" y="3429000"/>
            <a:ext cx="5750560" cy="28050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More reactive metals (like Na, Ca, Mg, Fe) show a greater tendency to corrode than those of lower reactivity (Cu, Ag, Pt, Au)</a:t>
            </a:r>
          </a:p>
          <a:p>
            <a:pPr marL="342900" indent="-342900">
              <a:lnSpc>
                <a:spcPct val="150000"/>
              </a:lnSpc>
              <a:buFont typeface="Arial" panose="020B0604020202020204" pitchFamily="34" charset="0"/>
              <a:buChar char="•"/>
            </a:pPr>
            <a:r>
              <a:rPr lang="en-US" sz="2400" dirty="0"/>
              <a:t>Al, Cr and Zn form a thin oxide coating that inhibits corrosion</a:t>
            </a:r>
            <a:endParaRPr lang="en-AU" sz="2400" dirty="0"/>
          </a:p>
        </p:txBody>
      </p:sp>
      <p:pic>
        <p:nvPicPr>
          <p:cNvPr id="14" name="Picture 13">
            <a:extLst>
              <a:ext uri="{FF2B5EF4-FFF2-40B4-BE49-F238E27FC236}">
                <a16:creationId xmlns:a16="http://schemas.microsoft.com/office/drawing/2014/main" id="{623EA3D2-997F-40D2-B95B-156674452B84}"/>
              </a:ext>
            </a:extLst>
          </p:cNvPr>
          <p:cNvPicPr>
            <a:picLocks noChangeAspect="1"/>
          </p:cNvPicPr>
          <p:nvPr/>
        </p:nvPicPr>
        <p:blipFill>
          <a:blip r:embed="rId4"/>
          <a:stretch>
            <a:fillRect/>
          </a:stretch>
        </p:blipFill>
        <p:spPr>
          <a:xfrm>
            <a:off x="1040281" y="4106348"/>
            <a:ext cx="4795519" cy="2619552"/>
          </a:xfrm>
          <a:prstGeom prst="rect">
            <a:avLst/>
          </a:prstGeom>
        </p:spPr>
      </p:pic>
    </p:spTree>
    <p:extLst>
      <p:ext uri="{BB962C8B-B14F-4D97-AF65-F5344CB8AC3E}">
        <p14:creationId xmlns:p14="http://schemas.microsoft.com/office/powerpoint/2010/main" val="855470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0C24021E-99CE-4089-B305-9A360C8A3F86}"/>
              </a:ext>
            </a:extLst>
          </p:cNvPr>
          <p:cNvSpPr/>
          <p:nvPr/>
        </p:nvSpPr>
        <p:spPr>
          <a:xfrm>
            <a:off x="1885572" y="505184"/>
            <a:ext cx="7085708" cy="523220"/>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7" name="Arrow: Pentagon 6">
            <a:extLst>
              <a:ext uri="{FF2B5EF4-FFF2-40B4-BE49-F238E27FC236}">
                <a16:creationId xmlns:a16="http://schemas.microsoft.com/office/drawing/2014/main" id="{EAB75812-C1A5-4CA0-BF4C-E2642A169837}"/>
              </a:ext>
            </a:extLst>
          </p:cNvPr>
          <p:cNvSpPr/>
          <p:nvPr/>
        </p:nvSpPr>
        <p:spPr>
          <a:xfrm>
            <a:off x="1631572" y="318642"/>
            <a:ext cx="6862188" cy="5232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2" name="Rectangle 1">
            <a:extLst>
              <a:ext uri="{FF2B5EF4-FFF2-40B4-BE49-F238E27FC236}">
                <a16:creationId xmlns:a16="http://schemas.microsoft.com/office/drawing/2014/main" id="{5ADA01D4-8254-4ABA-91FF-9688315F882C}"/>
              </a:ext>
            </a:extLst>
          </p:cNvPr>
          <p:cNvSpPr/>
          <p:nvPr/>
        </p:nvSpPr>
        <p:spPr>
          <a:xfrm>
            <a:off x="0" y="0"/>
            <a:ext cx="1778000" cy="147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Pentagon 5">
            <a:extLst>
              <a:ext uri="{FF2B5EF4-FFF2-40B4-BE49-F238E27FC236}">
                <a16:creationId xmlns:a16="http://schemas.microsoft.com/office/drawing/2014/main" id="{CD54CB43-234B-480B-9492-7E15D07D8772}"/>
              </a:ext>
            </a:extLst>
          </p:cNvPr>
          <p:cNvSpPr/>
          <p:nvPr/>
        </p:nvSpPr>
        <p:spPr>
          <a:xfrm>
            <a:off x="1448692" y="132100"/>
            <a:ext cx="6502400" cy="52322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On-going work</a:t>
            </a:r>
            <a:endParaRPr lang="en-AU" sz="3200" dirty="0">
              <a:solidFill>
                <a:schemeClr val="tx1"/>
              </a:solidFill>
            </a:endParaRPr>
          </a:p>
        </p:txBody>
      </p:sp>
      <p:pic>
        <p:nvPicPr>
          <p:cNvPr id="5" name="Picture 4">
            <a:extLst>
              <a:ext uri="{FF2B5EF4-FFF2-40B4-BE49-F238E27FC236}">
                <a16:creationId xmlns:a16="http://schemas.microsoft.com/office/drawing/2014/main" id="{8BD45957-43F1-4947-9DA9-410B34649DA5}"/>
              </a:ext>
            </a:extLst>
          </p:cNvPr>
          <p:cNvPicPr>
            <a:picLocks noChangeAspect="1"/>
          </p:cNvPicPr>
          <p:nvPr/>
        </p:nvPicPr>
        <p:blipFill>
          <a:blip r:embed="rId2"/>
          <a:stretch>
            <a:fillRect/>
          </a:stretch>
        </p:blipFill>
        <p:spPr>
          <a:xfrm>
            <a:off x="-24509" y="-49373"/>
            <a:ext cx="1916053" cy="1571945"/>
          </a:xfrm>
          <a:prstGeom prst="rect">
            <a:avLst/>
          </a:prstGeom>
        </p:spPr>
      </p:pic>
      <p:sp>
        <p:nvSpPr>
          <p:cNvPr id="3" name="TextBox 2">
            <a:extLst>
              <a:ext uri="{FF2B5EF4-FFF2-40B4-BE49-F238E27FC236}">
                <a16:creationId xmlns:a16="http://schemas.microsoft.com/office/drawing/2014/main" id="{CABBCFA0-B9A1-466C-966F-0980D144BC11}"/>
              </a:ext>
            </a:extLst>
          </p:cNvPr>
          <p:cNvSpPr txBox="1"/>
          <p:nvPr/>
        </p:nvSpPr>
        <p:spPr>
          <a:xfrm>
            <a:off x="802640" y="1838960"/>
            <a:ext cx="10485120" cy="225106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Essential chemistry Set 8</a:t>
            </a:r>
          </a:p>
          <a:p>
            <a:pPr marL="342900" indent="-342900">
              <a:lnSpc>
                <a:spcPct val="150000"/>
              </a:lnSpc>
              <a:buFont typeface="Arial" panose="020B0604020202020204" pitchFamily="34" charset="0"/>
              <a:buChar char="•"/>
            </a:pPr>
            <a:r>
              <a:rPr lang="en-US" sz="2400" dirty="0"/>
              <a:t>STAWA Set 18 – oxidation number</a:t>
            </a:r>
          </a:p>
          <a:p>
            <a:pPr marL="342900" indent="-342900">
              <a:lnSpc>
                <a:spcPct val="150000"/>
              </a:lnSpc>
              <a:buFont typeface="Arial" panose="020B0604020202020204" pitchFamily="34" charset="0"/>
              <a:buChar char="•"/>
            </a:pPr>
            <a:endParaRPr lang="en-US" sz="2400" dirty="0"/>
          </a:p>
          <a:p>
            <a:pPr marL="342900" indent="-342900">
              <a:lnSpc>
                <a:spcPct val="150000"/>
              </a:lnSpc>
              <a:buFont typeface="Arial" panose="020B0604020202020204" pitchFamily="34" charset="0"/>
              <a:buChar char="•"/>
            </a:pPr>
            <a:r>
              <a:rPr lang="en-US" sz="2400" dirty="0"/>
              <a:t>Start preparing for Experiment 19</a:t>
            </a:r>
            <a:endParaRPr lang="en-AU" sz="2400" dirty="0"/>
          </a:p>
        </p:txBody>
      </p:sp>
    </p:spTree>
    <p:extLst>
      <p:ext uri="{BB962C8B-B14F-4D97-AF65-F5344CB8AC3E}">
        <p14:creationId xmlns:p14="http://schemas.microsoft.com/office/powerpoint/2010/main" val="2580853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0C24021E-99CE-4089-B305-9A360C8A3F86}"/>
              </a:ext>
            </a:extLst>
          </p:cNvPr>
          <p:cNvSpPr/>
          <p:nvPr/>
        </p:nvSpPr>
        <p:spPr>
          <a:xfrm>
            <a:off x="1885572" y="505184"/>
            <a:ext cx="7085708" cy="523220"/>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7" name="Arrow: Pentagon 6">
            <a:extLst>
              <a:ext uri="{FF2B5EF4-FFF2-40B4-BE49-F238E27FC236}">
                <a16:creationId xmlns:a16="http://schemas.microsoft.com/office/drawing/2014/main" id="{EAB75812-C1A5-4CA0-BF4C-E2642A169837}"/>
              </a:ext>
            </a:extLst>
          </p:cNvPr>
          <p:cNvSpPr/>
          <p:nvPr/>
        </p:nvSpPr>
        <p:spPr>
          <a:xfrm>
            <a:off x="1631572" y="318642"/>
            <a:ext cx="6953628" cy="5232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2" name="Rectangle 1">
            <a:extLst>
              <a:ext uri="{FF2B5EF4-FFF2-40B4-BE49-F238E27FC236}">
                <a16:creationId xmlns:a16="http://schemas.microsoft.com/office/drawing/2014/main" id="{5ADA01D4-8254-4ABA-91FF-9688315F882C}"/>
              </a:ext>
            </a:extLst>
          </p:cNvPr>
          <p:cNvSpPr/>
          <p:nvPr/>
        </p:nvSpPr>
        <p:spPr>
          <a:xfrm>
            <a:off x="0" y="0"/>
            <a:ext cx="1778000" cy="147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Pentagon 5">
            <a:extLst>
              <a:ext uri="{FF2B5EF4-FFF2-40B4-BE49-F238E27FC236}">
                <a16:creationId xmlns:a16="http://schemas.microsoft.com/office/drawing/2014/main" id="{CD54CB43-234B-480B-9492-7E15D07D8772}"/>
              </a:ext>
            </a:extLst>
          </p:cNvPr>
          <p:cNvSpPr/>
          <p:nvPr/>
        </p:nvSpPr>
        <p:spPr>
          <a:xfrm>
            <a:off x="1448692" y="132100"/>
            <a:ext cx="6862188" cy="52322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Redox reactions you already know</a:t>
            </a:r>
            <a:endParaRPr lang="en-AU" sz="3200" dirty="0">
              <a:solidFill>
                <a:schemeClr val="tx1"/>
              </a:solidFill>
            </a:endParaRPr>
          </a:p>
        </p:txBody>
      </p:sp>
      <p:pic>
        <p:nvPicPr>
          <p:cNvPr id="5" name="Picture 4">
            <a:extLst>
              <a:ext uri="{FF2B5EF4-FFF2-40B4-BE49-F238E27FC236}">
                <a16:creationId xmlns:a16="http://schemas.microsoft.com/office/drawing/2014/main" id="{8BD45957-43F1-4947-9DA9-410B34649DA5}"/>
              </a:ext>
            </a:extLst>
          </p:cNvPr>
          <p:cNvPicPr>
            <a:picLocks noChangeAspect="1"/>
          </p:cNvPicPr>
          <p:nvPr/>
        </p:nvPicPr>
        <p:blipFill>
          <a:blip r:embed="rId2"/>
          <a:stretch>
            <a:fillRect/>
          </a:stretch>
        </p:blipFill>
        <p:spPr>
          <a:xfrm>
            <a:off x="-24509" y="-49373"/>
            <a:ext cx="1916053" cy="1571945"/>
          </a:xfrm>
          <a:prstGeom prst="rect">
            <a:avLst/>
          </a:prstGeom>
        </p:spPr>
      </p:pic>
      <p:sp>
        <p:nvSpPr>
          <p:cNvPr id="3" name="TextBox 2">
            <a:extLst>
              <a:ext uri="{FF2B5EF4-FFF2-40B4-BE49-F238E27FC236}">
                <a16:creationId xmlns:a16="http://schemas.microsoft.com/office/drawing/2014/main" id="{08650553-5F76-498E-8B56-E0872E2FE843}"/>
              </a:ext>
            </a:extLst>
          </p:cNvPr>
          <p:cNvSpPr txBox="1"/>
          <p:nvPr/>
        </p:nvSpPr>
        <p:spPr>
          <a:xfrm>
            <a:off x="5134678" y="3930432"/>
            <a:ext cx="1782188" cy="461665"/>
          </a:xfrm>
          <a:prstGeom prst="rect">
            <a:avLst/>
          </a:prstGeom>
          <a:noFill/>
        </p:spPr>
        <p:txBody>
          <a:bodyPr wrap="square" rtlCol="0">
            <a:spAutoFit/>
          </a:bodyPr>
          <a:lstStyle/>
          <a:p>
            <a:r>
              <a:rPr lang="en-US" sz="2400" dirty="0"/>
              <a:t>explosives</a:t>
            </a:r>
            <a:endParaRPr lang="en-AU" sz="2400" dirty="0"/>
          </a:p>
        </p:txBody>
      </p:sp>
      <p:sp>
        <p:nvSpPr>
          <p:cNvPr id="13" name="TextBox 12">
            <a:extLst>
              <a:ext uri="{FF2B5EF4-FFF2-40B4-BE49-F238E27FC236}">
                <a16:creationId xmlns:a16="http://schemas.microsoft.com/office/drawing/2014/main" id="{81684F81-9343-488C-9E43-BB0790C3F99A}"/>
              </a:ext>
            </a:extLst>
          </p:cNvPr>
          <p:cNvSpPr txBox="1"/>
          <p:nvPr/>
        </p:nvSpPr>
        <p:spPr>
          <a:xfrm>
            <a:off x="4936558" y="1154194"/>
            <a:ext cx="1782188" cy="461665"/>
          </a:xfrm>
          <a:prstGeom prst="rect">
            <a:avLst/>
          </a:prstGeom>
          <a:noFill/>
        </p:spPr>
        <p:txBody>
          <a:bodyPr wrap="square" rtlCol="0">
            <a:spAutoFit/>
          </a:bodyPr>
          <a:lstStyle/>
          <a:p>
            <a:r>
              <a:rPr lang="en-US" sz="2400" dirty="0"/>
              <a:t>Iron rusting</a:t>
            </a:r>
            <a:endParaRPr lang="en-AU" sz="2400" dirty="0"/>
          </a:p>
        </p:txBody>
      </p:sp>
      <p:grpSp>
        <p:nvGrpSpPr>
          <p:cNvPr id="18" name="Group 17">
            <a:extLst>
              <a:ext uri="{FF2B5EF4-FFF2-40B4-BE49-F238E27FC236}">
                <a16:creationId xmlns:a16="http://schemas.microsoft.com/office/drawing/2014/main" id="{5475DE43-7CA9-402A-8294-45921EEC408D}"/>
              </a:ext>
            </a:extLst>
          </p:cNvPr>
          <p:cNvGrpSpPr/>
          <p:nvPr/>
        </p:nvGrpSpPr>
        <p:grpSpPr>
          <a:xfrm>
            <a:off x="8205833" y="2490292"/>
            <a:ext cx="3297709" cy="3571863"/>
            <a:chOff x="8437091" y="1891038"/>
            <a:chExt cx="3297709" cy="3571863"/>
          </a:xfrm>
        </p:grpSpPr>
        <p:pic>
          <p:nvPicPr>
            <p:cNvPr id="15" name="Picture 14">
              <a:extLst>
                <a:ext uri="{FF2B5EF4-FFF2-40B4-BE49-F238E27FC236}">
                  <a16:creationId xmlns:a16="http://schemas.microsoft.com/office/drawing/2014/main" id="{8D8C8301-A678-4E5D-B10D-B708D0A83AF8}"/>
                </a:ext>
              </a:extLst>
            </p:cNvPr>
            <p:cNvPicPr>
              <a:picLocks noChangeAspect="1"/>
            </p:cNvPicPr>
            <p:nvPr/>
          </p:nvPicPr>
          <p:blipFill>
            <a:blip r:embed="rId3"/>
            <a:stretch>
              <a:fillRect/>
            </a:stretch>
          </p:blipFill>
          <p:spPr>
            <a:xfrm>
              <a:off x="8454083" y="1891038"/>
              <a:ext cx="3280717" cy="1743075"/>
            </a:xfrm>
            <a:prstGeom prst="rect">
              <a:avLst/>
            </a:prstGeom>
          </p:spPr>
        </p:pic>
        <p:pic>
          <p:nvPicPr>
            <p:cNvPr id="14" name="Picture 13">
              <a:extLst>
                <a:ext uri="{FF2B5EF4-FFF2-40B4-BE49-F238E27FC236}">
                  <a16:creationId xmlns:a16="http://schemas.microsoft.com/office/drawing/2014/main" id="{85C03925-CA33-4FED-BF78-049F27A82599}"/>
                </a:ext>
              </a:extLst>
            </p:cNvPr>
            <p:cNvPicPr>
              <a:picLocks noChangeAspect="1"/>
            </p:cNvPicPr>
            <p:nvPr/>
          </p:nvPicPr>
          <p:blipFill rotWithShape="1">
            <a:blip r:embed="rId4"/>
            <a:srcRect r="1849" b="59514"/>
            <a:stretch/>
          </p:blipFill>
          <p:spPr>
            <a:xfrm>
              <a:off x="8585200" y="2759408"/>
              <a:ext cx="2953933" cy="791863"/>
            </a:xfrm>
            <a:prstGeom prst="rect">
              <a:avLst/>
            </a:prstGeom>
          </p:spPr>
        </p:pic>
        <p:pic>
          <p:nvPicPr>
            <p:cNvPr id="17" name="Picture 16">
              <a:extLst>
                <a:ext uri="{FF2B5EF4-FFF2-40B4-BE49-F238E27FC236}">
                  <a16:creationId xmlns:a16="http://schemas.microsoft.com/office/drawing/2014/main" id="{AEB94444-392D-4862-95B6-B4805AC40614}"/>
                </a:ext>
              </a:extLst>
            </p:cNvPr>
            <p:cNvPicPr>
              <a:picLocks noChangeAspect="1"/>
            </p:cNvPicPr>
            <p:nvPr/>
          </p:nvPicPr>
          <p:blipFill>
            <a:blip r:embed="rId5"/>
            <a:stretch>
              <a:fillRect/>
            </a:stretch>
          </p:blipFill>
          <p:spPr>
            <a:xfrm>
              <a:off x="8437091" y="3691251"/>
              <a:ext cx="3280717" cy="1771650"/>
            </a:xfrm>
            <a:prstGeom prst="rect">
              <a:avLst/>
            </a:prstGeom>
          </p:spPr>
        </p:pic>
        <p:pic>
          <p:nvPicPr>
            <p:cNvPr id="16" name="Picture 15">
              <a:extLst>
                <a:ext uri="{FF2B5EF4-FFF2-40B4-BE49-F238E27FC236}">
                  <a16:creationId xmlns:a16="http://schemas.microsoft.com/office/drawing/2014/main" id="{03D3F3E6-4792-4694-AEA0-297ED9D2E815}"/>
                </a:ext>
              </a:extLst>
            </p:cNvPr>
            <p:cNvPicPr>
              <a:picLocks noChangeAspect="1"/>
            </p:cNvPicPr>
            <p:nvPr/>
          </p:nvPicPr>
          <p:blipFill rotWithShape="1">
            <a:blip r:embed="rId4"/>
            <a:srcRect t="59817" r="1849"/>
            <a:stretch/>
          </p:blipFill>
          <p:spPr>
            <a:xfrm>
              <a:off x="8641033" y="4546738"/>
              <a:ext cx="2976234" cy="791863"/>
            </a:xfrm>
            <a:prstGeom prst="rect">
              <a:avLst/>
            </a:prstGeom>
          </p:spPr>
        </p:pic>
      </p:grpSp>
      <p:sp>
        <p:nvSpPr>
          <p:cNvPr id="19" name="TextBox 18">
            <a:extLst>
              <a:ext uri="{FF2B5EF4-FFF2-40B4-BE49-F238E27FC236}">
                <a16:creationId xmlns:a16="http://schemas.microsoft.com/office/drawing/2014/main" id="{EB66DFC2-AE82-4B70-82BB-130AB66D4ACA}"/>
              </a:ext>
            </a:extLst>
          </p:cNvPr>
          <p:cNvSpPr txBox="1"/>
          <p:nvPr/>
        </p:nvSpPr>
        <p:spPr>
          <a:xfrm>
            <a:off x="8572494" y="1677982"/>
            <a:ext cx="2650796" cy="830997"/>
          </a:xfrm>
          <a:prstGeom prst="rect">
            <a:avLst/>
          </a:prstGeom>
          <a:noFill/>
        </p:spPr>
        <p:txBody>
          <a:bodyPr wrap="square" rtlCol="0">
            <a:spAutoFit/>
          </a:bodyPr>
          <a:lstStyle/>
          <a:p>
            <a:r>
              <a:rPr lang="en-US" sz="2400" dirty="0"/>
              <a:t>Photosynthesis and cellular respiration</a:t>
            </a:r>
            <a:endParaRPr lang="en-AU" sz="2400" dirty="0"/>
          </a:p>
        </p:txBody>
      </p:sp>
      <p:grpSp>
        <p:nvGrpSpPr>
          <p:cNvPr id="20" name="Group 19">
            <a:extLst>
              <a:ext uri="{FF2B5EF4-FFF2-40B4-BE49-F238E27FC236}">
                <a16:creationId xmlns:a16="http://schemas.microsoft.com/office/drawing/2014/main" id="{74F18772-C587-4192-8716-43F23B2F921D}"/>
              </a:ext>
            </a:extLst>
          </p:cNvPr>
          <p:cNvGrpSpPr/>
          <p:nvPr/>
        </p:nvGrpSpPr>
        <p:grpSpPr>
          <a:xfrm>
            <a:off x="2164408" y="1610576"/>
            <a:ext cx="5459569" cy="2309521"/>
            <a:chOff x="-1883789" y="2067938"/>
            <a:chExt cx="5459569" cy="2309521"/>
          </a:xfrm>
        </p:grpSpPr>
        <p:pic>
          <p:nvPicPr>
            <p:cNvPr id="10" name="Content Placeholder 12">
              <a:extLst>
                <a:ext uri="{FF2B5EF4-FFF2-40B4-BE49-F238E27FC236}">
                  <a16:creationId xmlns:a16="http://schemas.microsoft.com/office/drawing/2014/main" id="{60C0A3EE-AC15-45CE-9685-EC84223D81EA}"/>
                </a:ext>
              </a:extLst>
            </p:cNvPr>
            <p:cNvPicPr>
              <a:picLocks noChangeAspect="1"/>
            </p:cNvPicPr>
            <p:nvPr/>
          </p:nvPicPr>
          <p:blipFill>
            <a:blip r:embed="rId6"/>
            <a:stretch>
              <a:fillRect/>
            </a:stretch>
          </p:blipFill>
          <p:spPr>
            <a:xfrm>
              <a:off x="195363" y="2067938"/>
              <a:ext cx="3380417" cy="2309521"/>
            </a:xfrm>
            <a:prstGeom prst="rect">
              <a:avLst/>
            </a:prstGeom>
          </p:spPr>
        </p:pic>
        <p:sp>
          <p:nvSpPr>
            <p:cNvPr id="9" name="Text Placeholder 2">
              <a:extLst>
                <a:ext uri="{FF2B5EF4-FFF2-40B4-BE49-F238E27FC236}">
                  <a16:creationId xmlns:a16="http://schemas.microsoft.com/office/drawing/2014/main" id="{9A74B1F2-24A5-4C29-B761-5D94D2C39FEC}"/>
                </a:ext>
              </a:extLst>
            </p:cNvPr>
            <p:cNvSpPr txBox="1">
              <a:spLocks/>
            </p:cNvSpPr>
            <p:nvPr/>
          </p:nvSpPr>
          <p:spPr>
            <a:xfrm>
              <a:off x="-1883789" y="2083556"/>
              <a:ext cx="5157787" cy="4304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AU" sz="3000" b="1" dirty="0">
                  <a:solidFill>
                    <a:schemeClr val="bg1"/>
                  </a:solidFill>
                </a:rPr>
                <a:t>Slow</a:t>
              </a:r>
            </a:p>
          </p:txBody>
        </p:sp>
      </p:grpSp>
      <p:grpSp>
        <p:nvGrpSpPr>
          <p:cNvPr id="21" name="Group 20">
            <a:extLst>
              <a:ext uri="{FF2B5EF4-FFF2-40B4-BE49-F238E27FC236}">
                <a16:creationId xmlns:a16="http://schemas.microsoft.com/office/drawing/2014/main" id="{0FCFFF65-E725-4976-831D-D41926FCEBDB}"/>
              </a:ext>
            </a:extLst>
          </p:cNvPr>
          <p:cNvGrpSpPr/>
          <p:nvPr/>
        </p:nvGrpSpPr>
        <p:grpSpPr>
          <a:xfrm>
            <a:off x="2241069" y="4376479"/>
            <a:ext cx="5183188" cy="2279417"/>
            <a:chOff x="-1568931" y="4614313"/>
            <a:chExt cx="5183188" cy="2279417"/>
          </a:xfrm>
        </p:grpSpPr>
        <p:pic>
          <p:nvPicPr>
            <p:cNvPr id="12" name="Content Placeholder 9" descr="A picture containing fireworks, sun, night, light&#10;&#10;Description automatically generated">
              <a:extLst>
                <a:ext uri="{FF2B5EF4-FFF2-40B4-BE49-F238E27FC236}">
                  <a16:creationId xmlns:a16="http://schemas.microsoft.com/office/drawing/2014/main" id="{5C3E2EA9-38D8-4C61-9F30-8DAC7F0C36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262" y="4615646"/>
              <a:ext cx="3033995" cy="2278084"/>
            </a:xfrm>
            <a:prstGeom prst="rect">
              <a:avLst/>
            </a:prstGeom>
          </p:spPr>
        </p:pic>
        <p:sp>
          <p:nvSpPr>
            <p:cNvPr id="11" name="Text Placeholder 4">
              <a:extLst>
                <a:ext uri="{FF2B5EF4-FFF2-40B4-BE49-F238E27FC236}">
                  <a16:creationId xmlns:a16="http://schemas.microsoft.com/office/drawing/2014/main" id="{D3F06EC5-464D-48BB-AA2B-6CB14725237F}"/>
                </a:ext>
              </a:extLst>
            </p:cNvPr>
            <p:cNvSpPr txBox="1">
              <a:spLocks/>
            </p:cNvSpPr>
            <p:nvPr/>
          </p:nvSpPr>
          <p:spPr>
            <a:xfrm>
              <a:off x="-1568931" y="4614313"/>
              <a:ext cx="5183188" cy="4304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AU" sz="3000" b="1" dirty="0">
                  <a:solidFill>
                    <a:schemeClr val="bg1"/>
                  </a:solidFill>
                </a:rPr>
                <a:t>Fast</a:t>
              </a:r>
            </a:p>
          </p:txBody>
        </p:sp>
      </p:grpSp>
      <p:sp>
        <p:nvSpPr>
          <p:cNvPr id="22" name="TextBox 21">
            <a:extLst>
              <a:ext uri="{FF2B5EF4-FFF2-40B4-BE49-F238E27FC236}">
                <a16:creationId xmlns:a16="http://schemas.microsoft.com/office/drawing/2014/main" id="{170C5D3B-F749-4CFE-9F67-21F7255E2CAD}"/>
              </a:ext>
            </a:extLst>
          </p:cNvPr>
          <p:cNvSpPr txBox="1"/>
          <p:nvPr/>
        </p:nvSpPr>
        <p:spPr>
          <a:xfrm>
            <a:off x="1187415" y="2014885"/>
            <a:ext cx="1782188" cy="461665"/>
          </a:xfrm>
          <a:prstGeom prst="rect">
            <a:avLst/>
          </a:prstGeom>
          <a:noFill/>
        </p:spPr>
        <p:txBody>
          <a:bodyPr wrap="square" rtlCol="0">
            <a:spAutoFit/>
          </a:bodyPr>
          <a:lstStyle/>
          <a:p>
            <a:r>
              <a:rPr lang="en-US" sz="2400" dirty="0"/>
              <a:t>batteries</a:t>
            </a:r>
            <a:endParaRPr lang="en-AU" sz="2400" dirty="0"/>
          </a:p>
        </p:txBody>
      </p:sp>
      <p:pic>
        <p:nvPicPr>
          <p:cNvPr id="24" name="Picture 23">
            <a:extLst>
              <a:ext uri="{FF2B5EF4-FFF2-40B4-BE49-F238E27FC236}">
                <a16:creationId xmlns:a16="http://schemas.microsoft.com/office/drawing/2014/main" id="{8730FC7B-6F26-4B6B-9BDC-CB3AC5B54F92}"/>
              </a:ext>
            </a:extLst>
          </p:cNvPr>
          <p:cNvPicPr>
            <a:picLocks noChangeAspect="1"/>
          </p:cNvPicPr>
          <p:nvPr/>
        </p:nvPicPr>
        <p:blipFill rotWithShape="1">
          <a:blip r:embed="rId8"/>
          <a:srcRect l="16526"/>
          <a:stretch/>
        </p:blipFill>
        <p:spPr>
          <a:xfrm>
            <a:off x="503879" y="2600157"/>
            <a:ext cx="3105053" cy="2998412"/>
          </a:xfrm>
          <a:prstGeom prst="rect">
            <a:avLst/>
          </a:prstGeom>
        </p:spPr>
      </p:pic>
    </p:spTree>
    <p:extLst>
      <p:ext uri="{BB962C8B-B14F-4D97-AF65-F5344CB8AC3E}">
        <p14:creationId xmlns:p14="http://schemas.microsoft.com/office/powerpoint/2010/main" val="127915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9"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0C24021E-99CE-4089-B305-9A360C8A3F86}"/>
              </a:ext>
            </a:extLst>
          </p:cNvPr>
          <p:cNvSpPr/>
          <p:nvPr/>
        </p:nvSpPr>
        <p:spPr>
          <a:xfrm>
            <a:off x="1885572" y="505184"/>
            <a:ext cx="7085708" cy="523220"/>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7" name="Arrow: Pentagon 6">
            <a:extLst>
              <a:ext uri="{FF2B5EF4-FFF2-40B4-BE49-F238E27FC236}">
                <a16:creationId xmlns:a16="http://schemas.microsoft.com/office/drawing/2014/main" id="{EAB75812-C1A5-4CA0-BF4C-E2642A169837}"/>
              </a:ext>
            </a:extLst>
          </p:cNvPr>
          <p:cNvSpPr/>
          <p:nvPr/>
        </p:nvSpPr>
        <p:spPr>
          <a:xfrm>
            <a:off x="1631572" y="318642"/>
            <a:ext cx="6862188" cy="5232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2" name="Rectangle 1">
            <a:extLst>
              <a:ext uri="{FF2B5EF4-FFF2-40B4-BE49-F238E27FC236}">
                <a16:creationId xmlns:a16="http://schemas.microsoft.com/office/drawing/2014/main" id="{5ADA01D4-8254-4ABA-91FF-9688315F882C}"/>
              </a:ext>
            </a:extLst>
          </p:cNvPr>
          <p:cNvSpPr/>
          <p:nvPr/>
        </p:nvSpPr>
        <p:spPr>
          <a:xfrm>
            <a:off x="0" y="0"/>
            <a:ext cx="1778000" cy="147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Pentagon 5">
            <a:extLst>
              <a:ext uri="{FF2B5EF4-FFF2-40B4-BE49-F238E27FC236}">
                <a16:creationId xmlns:a16="http://schemas.microsoft.com/office/drawing/2014/main" id="{CD54CB43-234B-480B-9492-7E15D07D8772}"/>
              </a:ext>
            </a:extLst>
          </p:cNvPr>
          <p:cNvSpPr/>
          <p:nvPr/>
        </p:nvSpPr>
        <p:spPr>
          <a:xfrm>
            <a:off x="1448692" y="132100"/>
            <a:ext cx="6502400" cy="52322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Redox introduction</a:t>
            </a:r>
            <a:endParaRPr lang="en-AU" sz="3200" dirty="0">
              <a:solidFill>
                <a:schemeClr val="tx1"/>
              </a:solidFill>
            </a:endParaRPr>
          </a:p>
        </p:txBody>
      </p:sp>
      <p:pic>
        <p:nvPicPr>
          <p:cNvPr id="5" name="Picture 4">
            <a:extLst>
              <a:ext uri="{FF2B5EF4-FFF2-40B4-BE49-F238E27FC236}">
                <a16:creationId xmlns:a16="http://schemas.microsoft.com/office/drawing/2014/main" id="{8BD45957-43F1-4947-9DA9-410B34649DA5}"/>
              </a:ext>
            </a:extLst>
          </p:cNvPr>
          <p:cNvPicPr>
            <a:picLocks noChangeAspect="1"/>
          </p:cNvPicPr>
          <p:nvPr/>
        </p:nvPicPr>
        <p:blipFill>
          <a:blip r:embed="rId2"/>
          <a:stretch>
            <a:fillRect/>
          </a:stretch>
        </p:blipFill>
        <p:spPr>
          <a:xfrm>
            <a:off x="-24509" y="-49373"/>
            <a:ext cx="1916053" cy="1571945"/>
          </a:xfrm>
          <a:prstGeom prst="rect">
            <a:avLst/>
          </a:prstGeom>
        </p:spPr>
      </p:pic>
      <p:graphicFrame>
        <p:nvGraphicFramePr>
          <p:cNvPr id="4" name="Diagram 3">
            <a:extLst>
              <a:ext uri="{FF2B5EF4-FFF2-40B4-BE49-F238E27FC236}">
                <a16:creationId xmlns:a16="http://schemas.microsoft.com/office/drawing/2014/main" id="{897D8A65-589F-4BF8-A7FE-5EA703D6C23E}"/>
              </a:ext>
            </a:extLst>
          </p:cNvPr>
          <p:cNvGraphicFramePr/>
          <p:nvPr>
            <p:extLst>
              <p:ext uri="{D42A27DB-BD31-4B8C-83A1-F6EECF244321}">
                <p14:modId xmlns:p14="http://schemas.microsoft.com/office/powerpoint/2010/main" val="3783874025"/>
              </p:ext>
            </p:extLst>
          </p:nvPr>
        </p:nvGraphicFramePr>
        <p:xfrm>
          <a:off x="1245492" y="1728007"/>
          <a:ext cx="9930508" cy="48302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3">
            <a:extLst>
              <a:ext uri="{FF2B5EF4-FFF2-40B4-BE49-F238E27FC236}">
                <a16:creationId xmlns:a16="http://schemas.microsoft.com/office/drawing/2014/main" id="{5D1886AC-F4DA-41E5-A2B2-2E1F7DD4AB60}"/>
              </a:ext>
            </a:extLst>
          </p:cNvPr>
          <p:cNvPicPr>
            <a:picLocks noChangeAspect="1"/>
          </p:cNvPicPr>
          <p:nvPr/>
        </p:nvPicPr>
        <p:blipFill>
          <a:blip r:embed="rId8"/>
          <a:stretch>
            <a:fillRect/>
          </a:stretch>
        </p:blipFill>
        <p:spPr>
          <a:xfrm>
            <a:off x="1517870" y="2314644"/>
            <a:ext cx="735404" cy="726508"/>
          </a:xfrm>
          <a:prstGeom prst="rect">
            <a:avLst/>
          </a:prstGeom>
        </p:spPr>
      </p:pic>
      <p:pic>
        <p:nvPicPr>
          <p:cNvPr id="16" name="Picture 15">
            <a:extLst>
              <a:ext uri="{FF2B5EF4-FFF2-40B4-BE49-F238E27FC236}">
                <a16:creationId xmlns:a16="http://schemas.microsoft.com/office/drawing/2014/main" id="{5B18E3A3-2F74-48D9-AEEB-25457716347E}"/>
              </a:ext>
            </a:extLst>
          </p:cNvPr>
          <p:cNvPicPr>
            <a:picLocks noChangeAspect="1"/>
          </p:cNvPicPr>
          <p:nvPr/>
        </p:nvPicPr>
        <p:blipFill>
          <a:blip r:embed="rId9"/>
          <a:stretch>
            <a:fillRect/>
          </a:stretch>
        </p:blipFill>
        <p:spPr>
          <a:xfrm>
            <a:off x="1935494" y="3817158"/>
            <a:ext cx="635559" cy="651940"/>
          </a:xfrm>
          <a:prstGeom prst="rect">
            <a:avLst/>
          </a:prstGeom>
        </p:spPr>
      </p:pic>
      <p:pic>
        <p:nvPicPr>
          <p:cNvPr id="18" name="Picture 17">
            <a:extLst>
              <a:ext uri="{FF2B5EF4-FFF2-40B4-BE49-F238E27FC236}">
                <a16:creationId xmlns:a16="http://schemas.microsoft.com/office/drawing/2014/main" id="{AB4F5CBD-F839-4ED2-ACD6-7B91D04F5DF6}"/>
              </a:ext>
            </a:extLst>
          </p:cNvPr>
          <p:cNvPicPr>
            <a:picLocks noChangeAspect="1"/>
          </p:cNvPicPr>
          <p:nvPr/>
        </p:nvPicPr>
        <p:blipFill>
          <a:blip r:embed="rId10"/>
          <a:stretch>
            <a:fillRect/>
          </a:stretch>
        </p:blipFill>
        <p:spPr>
          <a:xfrm>
            <a:off x="1567792" y="5168701"/>
            <a:ext cx="635560" cy="793438"/>
          </a:xfrm>
          <a:prstGeom prst="rect">
            <a:avLst/>
          </a:prstGeom>
        </p:spPr>
      </p:pic>
    </p:spTree>
    <p:extLst>
      <p:ext uri="{BB962C8B-B14F-4D97-AF65-F5344CB8AC3E}">
        <p14:creationId xmlns:p14="http://schemas.microsoft.com/office/powerpoint/2010/main" val="3701469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0C24021E-99CE-4089-B305-9A360C8A3F86}"/>
              </a:ext>
            </a:extLst>
          </p:cNvPr>
          <p:cNvSpPr/>
          <p:nvPr/>
        </p:nvSpPr>
        <p:spPr>
          <a:xfrm>
            <a:off x="1885572" y="505184"/>
            <a:ext cx="7085708" cy="523220"/>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7" name="Arrow: Pentagon 6">
            <a:extLst>
              <a:ext uri="{FF2B5EF4-FFF2-40B4-BE49-F238E27FC236}">
                <a16:creationId xmlns:a16="http://schemas.microsoft.com/office/drawing/2014/main" id="{EAB75812-C1A5-4CA0-BF4C-E2642A169837}"/>
              </a:ext>
            </a:extLst>
          </p:cNvPr>
          <p:cNvSpPr/>
          <p:nvPr/>
        </p:nvSpPr>
        <p:spPr>
          <a:xfrm>
            <a:off x="1631572" y="318642"/>
            <a:ext cx="6862188" cy="5232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2" name="Rectangle 1">
            <a:extLst>
              <a:ext uri="{FF2B5EF4-FFF2-40B4-BE49-F238E27FC236}">
                <a16:creationId xmlns:a16="http://schemas.microsoft.com/office/drawing/2014/main" id="{5ADA01D4-8254-4ABA-91FF-9688315F882C}"/>
              </a:ext>
            </a:extLst>
          </p:cNvPr>
          <p:cNvSpPr/>
          <p:nvPr/>
        </p:nvSpPr>
        <p:spPr>
          <a:xfrm>
            <a:off x="0" y="0"/>
            <a:ext cx="1778000" cy="147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Pentagon 5">
            <a:extLst>
              <a:ext uri="{FF2B5EF4-FFF2-40B4-BE49-F238E27FC236}">
                <a16:creationId xmlns:a16="http://schemas.microsoft.com/office/drawing/2014/main" id="{CD54CB43-234B-480B-9492-7E15D07D8772}"/>
              </a:ext>
            </a:extLst>
          </p:cNvPr>
          <p:cNvSpPr/>
          <p:nvPr/>
        </p:nvSpPr>
        <p:spPr>
          <a:xfrm>
            <a:off x="1448692" y="132100"/>
            <a:ext cx="6502400" cy="52322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Redox introduction</a:t>
            </a:r>
            <a:endParaRPr lang="en-AU" sz="3200" dirty="0">
              <a:solidFill>
                <a:schemeClr val="tx1"/>
              </a:solidFill>
            </a:endParaRPr>
          </a:p>
        </p:txBody>
      </p:sp>
      <p:pic>
        <p:nvPicPr>
          <p:cNvPr id="5" name="Picture 4">
            <a:extLst>
              <a:ext uri="{FF2B5EF4-FFF2-40B4-BE49-F238E27FC236}">
                <a16:creationId xmlns:a16="http://schemas.microsoft.com/office/drawing/2014/main" id="{8BD45957-43F1-4947-9DA9-410B34649DA5}"/>
              </a:ext>
            </a:extLst>
          </p:cNvPr>
          <p:cNvPicPr>
            <a:picLocks noChangeAspect="1"/>
          </p:cNvPicPr>
          <p:nvPr/>
        </p:nvPicPr>
        <p:blipFill>
          <a:blip r:embed="rId2"/>
          <a:stretch>
            <a:fillRect/>
          </a:stretch>
        </p:blipFill>
        <p:spPr>
          <a:xfrm>
            <a:off x="-24509" y="-49373"/>
            <a:ext cx="1916053" cy="1571945"/>
          </a:xfrm>
          <a:prstGeom prst="rect">
            <a:avLst/>
          </a:prstGeom>
        </p:spPr>
      </p:pic>
      <p:pic>
        <p:nvPicPr>
          <p:cNvPr id="14" name="Picture 13">
            <a:extLst>
              <a:ext uri="{FF2B5EF4-FFF2-40B4-BE49-F238E27FC236}">
                <a16:creationId xmlns:a16="http://schemas.microsoft.com/office/drawing/2014/main" id="{5D1886AC-F4DA-41E5-A2B2-2E1F7DD4AB60}"/>
              </a:ext>
            </a:extLst>
          </p:cNvPr>
          <p:cNvPicPr>
            <a:picLocks noChangeAspect="1"/>
          </p:cNvPicPr>
          <p:nvPr/>
        </p:nvPicPr>
        <p:blipFill>
          <a:blip r:embed="rId3"/>
          <a:stretch>
            <a:fillRect/>
          </a:stretch>
        </p:blipFill>
        <p:spPr>
          <a:xfrm>
            <a:off x="349470" y="2020004"/>
            <a:ext cx="735404" cy="726508"/>
          </a:xfrm>
          <a:prstGeom prst="rect">
            <a:avLst/>
          </a:prstGeom>
        </p:spPr>
      </p:pic>
      <p:pic>
        <p:nvPicPr>
          <p:cNvPr id="16" name="Picture 15">
            <a:extLst>
              <a:ext uri="{FF2B5EF4-FFF2-40B4-BE49-F238E27FC236}">
                <a16:creationId xmlns:a16="http://schemas.microsoft.com/office/drawing/2014/main" id="{5B18E3A3-2F74-48D9-AEEB-25457716347E}"/>
              </a:ext>
            </a:extLst>
          </p:cNvPr>
          <p:cNvPicPr>
            <a:picLocks noChangeAspect="1"/>
          </p:cNvPicPr>
          <p:nvPr/>
        </p:nvPicPr>
        <p:blipFill>
          <a:blip r:embed="rId4"/>
          <a:stretch>
            <a:fillRect/>
          </a:stretch>
        </p:blipFill>
        <p:spPr>
          <a:xfrm>
            <a:off x="449315" y="3669591"/>
            <a:ext cx="635559" cy="651940"/>
          </a:xfrm>
          <a:prstGeom prst="rect">
            <a:avLst/>
          </a:prstGeom>
        </p:spPr>
      </p:pic>
      <p:pic>
        <p:nvPicPr>
          <p:cNvPr id="18" name="Picture 17">
            <a:extLst>
              <a:ext uri="{FF2B5EF4-FFF2-40B4-BE49-F238E27FC236}">
                <a16:creationId xmlns:a16="http://schemas.microsoft.com/office/drawing/2014/main" id="{AB4F5CBD-F839-4ED2-ACD6-7B91D04F5DF6}"/>
              </a:ext>
            </a:extLst>
          </p:cNvPr>
          <p:cNvPicPr>
            <a:picLocks noChangeAspect="1"/>
          </p:cNvPicPr>
          <p:nvPr/>
        </p:nvPicPr>
        <p:blipFill>
          <a:blip r:embed="rId5"/>
          <a:stretch>
            <a:fillRect/>
          </a:stretch>
        </p:blipFill>
        <p:spPr>
          <a:xfrm>
            <a:off x="449314" y="5219501"/>
            <a:ext cx="635560" cy="793438"/>
          </a:xfrm>
          <a:prstGeom prst="rect">
            <a:avLst/>
          </a:prstGeom>
        </p:spPr>
      </p:pic>
      <p:pic>
        <p:nvPicPr>
          <p:cNvPr id="11" name="Picture 10">
            <a:extLst>
              <a:ext uri="{FF2B5EF4-FFF2-40B4-BE49-F238E27FC236}">
                <a16:creationId xmlns:a16="http://schemas.microsoft.com/office/drawing/2014/main" id="{3BE0C6EA-BBFA-4688-AC74-B7A1D2C7F7FB}"/>
              </a:ext>
            </a:extLst>
          </p:cNvPr>
          <p:cNvPicPr>
            <a:picLocks noChangeAspect="1"/>
          </p:cNvPicPr>
          <p:nvPr/>
        </p:nvPicPr>
        <p:blipFill>
          <a:blip r:embed="rId6"/>
          <a:stretch>
            <a:fillRect/>
          </a:stretch>
        </p:blipFill>
        <p:spPr>
          <a:xfrm>
            <a:off x="3080763" y="1503221"/>
            <a:ext cx="5412997" cy="1925778"/>
          </a:xfrm>
          <a:prstGeom prst="rect">
            <a:avLst/>
          </a:prstGeom>
        </p:spPr>
      </p:pic>
      <p:pic>
        <p:nvPicPr>
          <p:cNvPr id="13" name="Picture 12">
            <a:extLst>
              <a:ext uri="{FF2B5EF4-FFF2-40B4-BE49-F238E27FC236}">
                <a16:creationId xmlns:a16="http://schemas.microsoft.com/office/drawing/2014/main" id="{25CAD454-0C12-4450-8214-ECFB9DB2C382}"/>
              </a:ext>
            </a:extLst>
          </p:cNvPr>
          <p:cNvPicPr>
            <a:picLocks noChangeAspect="1"/>
          </p:cNvPicPr>
          <p:nvPr/>
        </p:nvPicPr>
        <p:blipFill>
          <a:blip r:embed="rId7"/>
          <a:stretch>
            <a:fillRect/>
          </a:stretch>
        </p:blipFill>
        <p:spPr>
          <a:xfrm>
            <a:off x="2017652" y="3429000"/>
            <a:ext cx="4078348" cy="1428361"/>
          </a:xfrm>
          <a:prstGeom prst="rect">
            <a:avLst/>
          </a:prstGeom>
        </p:spPr>
      </p:pic>
      <p:pic>
        <p:nvPicPr>
          <p:cNvPr id="15" name="Picture 14">
            <a:extLst>
              <a:ext uri="{FF2B5EF4-FFF2-40B4-BE49-F238E27FC236}">
                <a16:creationId xmlns:a16="http://schemas.microsoft.com/office/drawing/2014/main" id="{D3FF8B9C-A170-484F-88EC-13703279FDFC}"/>
              </a:ext>
            </a:extLst>
          </p:cNvPr>
          <p:cNvPicPr>
            <a:picLocks noChangeAspect="1"/>
          </p:cNvPicPr>
          <p:nvPr/>
        </p:nvPicPr>
        <p:blipFill>
          <a:blip r:embed="rId8"/>
          <a:stretch>
            <a:fillRect/>
          </a:stretch>
        </p:blipFill>
        <p:spPr>
          <a:xfrm>
            <a:off x="5975222" y="3410106"/>
            <a:ext cx="4535548" cy="1466148"/>
          </a:xfrm>
          <a:prstGeom prst="rect">
            <a:avLst/>
          </a:prstGeom>
        </p:spPr>
      </p:pic>
      <p:pic>
        <p:nvPicPr>
          <p:cNvPr id="17" name="Picture 16">
            <a:extLst>
              <a:ext uri="{FF2B5EF4-FFF2-40B4-BE49-F238E27FC236}">
                <a16:creationId xmlns:a16="http://schemas.microsoft.com/office/drawing/2014/main" id="{D59463EF-60F2-4D9E-BF30-83D647EBDF7E}"/>
              </a:ext>
            </a:extLst>
          </p:cNvPr>
          <p:cNvPicPr>
            <a:picLocks noChangeAspect="1"/>
          </p:cNvPicPr>
          <p:nvPr/>
        </p:nvPicPr>
        <p:blipFill>
          <a:blip r:embed="rId9"/>
          <a:stretch>
            <a:fillRect/>
          </a:stretch>
        </p:blipFill>
        <p:spPr>
          <a:xfrm>
            <a:off x="2272983" y="4924582"/>
            <a:ext cx="4656138" cy="1757033"/>
          </a:xfrm>
          <a:prstGeom prst="rect">
            <a:avLst/>
          </a:prstGeom>
        </p:spPr>
      </p:pic>
      <p:cxnSp>
        <p:nvCxnSpPr>
          <p:cNvPr id="10" name="Straight Connector 9">
            <a:extLst>
              <a:ext uri="{FF2B5EF4-FFF2-40B4-BE49-F238E27FC236}">
                <a16:creationId xmlns:a16="http://schemas.microsoft.com/office/drawing/2014/main" id="{0CDF91D2-DD24-4671-9F2B-72C2BDE3A7FF}"/>
              </a:ext>
            </a:extLst>
          </p:cNvPr>
          <p:cNvCxnSpPr/>
          <p:nvPr/>
        </p:nvCxnSpPr>
        <p:spPr>
          <a:xfrm>
            <a:off x="349470" y="3312160"/>
            <a:ext cx="1114149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04BD0CFF-8E7F-4869-B9BD-45EB7403575B}"/>
              </a:ext>
            </a:extLst>
          </p:cNvPr>
          <p:cNvCxnSpPr/>
          <p:nvPr/>
        </p:nvCxnSpPr>
        <p:spPr>
          <a:xfrm>
            <a:off x="308830" y="4857361"/>
            <a:ext cx="11141490" cy="0"/>
          </a:xfrm>
          <a:prstGeom prst="line">
            <a:avLst/>
          </a:prstGeom>
        </p:spPr>
        <p:style>
          <a:lnRef idx="3">
            <a:schemeClr val="accent1"/>
          </a:lnRef>
          <a:fillRef idx="0">
            <a:schemeClr val="accent1"/>
          </a:fillRef>
          <a:effectRef idx="2">
            <a:schemeClr val="accent1"/>
          </a:effectRef>
          <a:fontRef idx="minor">
            <a:schemeClr val="tx1"/>
          </a:fontRef>
        </p:style>
      </p:cxnSp>
      <p:sp>
        <p:nvSpPr>
          <p:cNvPr id="21" name="Text Placeholder 6">
            <a:extLst>
              <a:ext uri="{FF2B5EF4-FFF2-40B4-BE49-F238E27FC236}">
                <a16:creationId xmlns:a16="http://schemas.microsoft.com/office/drawing/2014/main" id="{4262CCAA-7E69-4CAE-A49C-DC76CA5660E1}"/>
              </a:ext>
            </a:extLst>
          </p:cNvPr>
          <p:cNvSpPr txBox="1">
            <a:spLocks/>
          </p:cNvSpPr>
          <p:nvPr/>
        </p:nvSpPr>
        <p:spPr>
          <a:xfrm>
            <a:off x="7081521" y="5104623"/>
            <a:ext cx="5203715" cy="2362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Helvetica" panose="020B0604020202020204" pitchFamily="34" charset="0"/>
              </a:rPr>
              <a:t>Here the Cu</a:t>
            </a:r>
            <a:r>
              <a:rPr lang="en-US" sz="2400" baseline="30000" dirty="0">
                <a:latin typeface="Helvetica" panose="020B0604020202020204" pitchFamily="34" charset="0"/>
              </a:rPr>
              <a:t>2+ </a:t>
            </a:r>
            <a:r>
              <a:rPr lang="en-US" sz="2400" dirty="0">
                <a:latin typeface="Helvetica" panose="020B0604020202020204" pitchFamily="34" charset="0"/>
              </a:rPr>
              <a:t>ions</a:t>
            </a:r>
            <a:r>
              <a:rPr lang="en-US" sz="2400" baseline="30000" dirty="0">
                <a:latin typeface="Helvetica" panose="020B0604020202020204" pitchFamily="34" charset="0"/>
              </a:rPr>
              <a:t> </a:t>
            </a:r>
            <a:r>
              <a:rPr lang="en-US" sz="2400" dirty="0">
                <a:latin typeface="Helvetica" panose="020B0604020202020204" pitchFamily="34" charset="0"/>
              </a:rPr>
              <a:t>gains two electrons forming a Cu atom</a:t>
            </a:r>
          </a:p>
          <a:p>
            <a:r>
              <a:rPr lang="en-US" sz="2400" dirty="0">
                <a:latin typeface="Helvetica" panose="020B0604020202020204" pitchFamily="34" charset="0"/>
              </a:rPr>
              <a:t>Mg atom loses two electrons forming Mg</a:t>
            </a:r>
            <a:r>
              <a:rPr lang="en-US" sz="2400" baseline="30000" dirty="0">
                <a:latin typeface="Helvetica" panose="020B0604020202020204" pitchFamily="34" charset="0"/>
              </a:rPr>
              <a:t>2+ </a:t>
            </a:r>
            <a:r>
              <a:rPr lang="en-US" sz="2400" dirty="0">
                <a:latin typeface="Helvetica" panose="020B0604020202020204" pitchFamily="34" charset="0"/>
              </a:rPr>
              <a:t>ions</a:t>
            </a:r>
            <a:endParaRPr lang="en-AU" sz="2400" dirty="0"/>
          </a:p>
        </p:txBody>
      </p:sp>
    </p:spTree>
    <p:extLst>
      <p:ext uri="{BB962C8B-B14F-4D97-AF65-F5344CB8AC3E}">
        <p14:creationId xmlns:p14="http://schemas.microsoft.com/office/powerpoint/2010/main" val="77717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0C24021E-99CE-4089-B305-9A360C8A3F86}"/>
              </a:ext>
            </a:extLst>
          </p:cNvPr>
          <p:cNvSpPr/>
          <p:nvPr/>
        </p:nvSpPr>
        <p:spPr>
          <a:xfrm>
            <a:off x="1885572" y="505184"/>
            <a:ext cx="7085708" cy="523220"/>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7" name="Arrow: Pentagon 6">
            <a:extLst>
              <a:ext uri="{FF2B5EF4-FFF2-40B4-BE49-F238E27FC236}">
                <a16:creationId xmlns:a16="http://schemas.microsoft.com/office/drawing/2014/main" id="{EAB75812-C1A5-4CA0-BF4C-E2642A169837}"/>
              </a:ext>
            </a:extLst>
          </p:cNvPr>
          <p:cNvSpPr/>
          <p:nvPr/>
        </p:nvSpPr>
        <p:spPr>
          <a:xfrm>
            <a:off x="1631572" y="318642"/>
            <a:ext cx="6862188" cy="5232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2" name="Rectangle 1">
            <a:extLst>
              <a:ext uri="{FF2B5EF4-FFF2-40B4-BE49-F238E27FC236}">
                <a16:creationId xmlns:a16="http://schemas.microsoft.com/office/drawing/2014/main" id="{5ADA01D4-8254-4ABA-91FF-9688315F882C}"/>
              </a:ext>
            </a:extLst>
          </p:cNvPr>
          <p:cNvSpPr/>
          <p:nvPr/>
        </p:nvSpPr>
        <p:spPr>
          <a:xfrm>
            <a:off x="0" y="0"/>
            <a:ext cx="1778000" cy="147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Pentagon 5">
            <a:extLst>
              <a:ext uri="{FF2B5EF4-FFF2-40B4-BE49-F238E27FC236}">
                <a16:creationId xmlns:a16="http://schemas.microsoft.com/office/drawing/2014/main" id="{CD54CB43-234B-480B-9492-7E15D07D8772}"/>
              </a:ext>
            </a:extLst>
          </p:cNvPr>
          <p:cNvSpPr/>
          <p:nvPr/>
        </p:nvSpPr>
        <p:spPr>
          <a:xfrm>
            <a:off x="1448692" y="132100"/>
            <a:ext cx="6502400" cy="52322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Redox introduction</a:t>
            </a:r>
            <a:endParaRPr lang="en-AU" sz="3200" dirty="0">
              <a:solidFill>
                <a:schemeClr val="tx1"/>
              </a:solidFill>
            </a:endParaRPr>
          </a:p>
        </p:txBody>
      </p:sp>
      <p:pic>
        <p:nvPicPr>
          <p:cNvPr id="5" name="Picture 4">
            <a:extLst>
              <a:ext uri="{FF2B5EF4-FFF2-40B4-BE49-F238E27FC236}">
                <a16:creationId xmlns:a16="http://schemas.microsoft.com/office/drawing/2014/main" id="{8BD45957-43F1-4947-9DA9-410B34649DA5}"/>
              </a:ext>
            </a:extLst>
          </p:cNvPr>
          <p:cNvPicPr>
            <a:picLocks noChangeAspect="1"/>
          </p:cNvPicPr>
          <p:nvPr/>
        </p:nvPicPr>
        <p:blipFill>
          <a:blip r:embed="rId2"/>
          <a:stretch>
            <a:fillRect/>
          </a:stretch>
        </p:blipFill>
        <p:spPr>
          <a:xfrm>
            <a:off x="-24509" y="-49373"/>
            <a:ext cx="1916053" cy="1571945"/>
          </a:xfrm>
          <a:prstGeom prst="rect">
            <a:avLst/>
          </a:prstGeom>
        </p:spPr>
      </p:pic>
      <p:sp>
        <p:nvSpPr>
          <p:cNvPr id="19" name="TextBox 18">
            <a:extLst>
              <a:ext uri="{FF2B5EF4-FFF2-40B4-BE49-F238E27FC236}">
                <a16:creationId xmlns:a16="http://schemas.microsoft.com/office/drawing/2014/main" id="{29885F82-3FA3-452E-8722-3CE01ED29BF8}"/>
              </a:ext>
            </a:extLst>
          </p:cNvPr>
          <p:cNvSpPr txBox="1"/>
          <p:nvPr/>
        </p:nvSpPr>
        <p:spPr>
          <a:xfrm>
            <a:off x="730316" y="1522572"/>
            <a:ext cx="10933363" cy="2239844"/>
          </a:xfrm>
          <a:prstGeom prst="rect">
            <a:avLst/>
          </a:prstGeom>
          <a:noFill/>
        </p:spPr>
        <p:txBody>
          <a:bodyPr wrap="square" rtlCol="0">
            <a:spAutoFit/>
          </a:bodyPr>
          <a:lstStyle/>
          <a:p>
            <a:pPr>
              <a:lnSpc>
                <a:spcPct val="150000"/>
              </a:lnSpc>
            </a:pPr>
            <a:r>
              <a:rPr lang="en-AU" sz="2400" dirty="0">
                <a:latin typeface="Arial" panose="020B0604020202020204" pitchFamily="34" charset="0"/>
                <a:cs typeface="Arial" panose="020B0604020202020204" pitchFamily="34" charset="0"/>
              </a:rPr>
              <a:t>In a redox reaction some substances lose electrons and others gain electrons. It is a transfer, you cannot have one without the other.</a:t>
            </a:r>
          </a:p>
          <a:p>
            <a:pPr marL="800100" lvl="1" indent="-342900">
              <a:lnSpc>
                <a:spcPct val="150000"/>
              </a:lnSpc>
              <a:buFont typeface="Arial" panose="020B0604020202020204" pitchFamily="34" charset="0"/>
              <a:buChar char="•"/>
            </a:pPr>
            <a:r>
              <a:rPr lang="en-AU" sz="2400" dirty="0">
                <a:latin typeface="Arial" panose="020B0604020202020204" pitchFamily="34" charset="0"/>
                <a:cs typeface="Arial" panose="020B0604020202020204" pitchFamily="34" charset="0"/>
              </a:rPr>
              <a:t>Oxidation – is the loss of an electron</a:t>
            </a:r>
          </a:p>
          <a:p>
            <a:pPr marL="800100" lvl="1" indent="-342900">
              <a:lnSpc>
                <a:spcPct val="150000"/>
              </a:lnSpc>
              <a:buFont typeface="Arial" panose="020B0604020202020204" pitchFamily="34" charset="0"/>
              <a:buChar char="•"/>
            </a:pPr>
            <a:r>
              <a:rPr lang="en-AU" sz="2400" dirty="0">
                <a:latin typeface="Arial" panose="020B0604020202020204" pitchFamily="34" charset="0"/>
                <a:cs typeface="Arial" panose="020B0604020202020204" pitchFamily="34" charset="0"/>
              </a:rPr>
              <a:t>Reduction – is the gain of an electron</a:t>
            </a:r>
          </a:p>
        </p:txBody>
      </p:sp>
      <p:pic>
        <p:nvPicPr>
          <p:cNvPr id="22" name="Picture 21">
            <a:extLst>
              <a:ext uri="{FF2B5EF4-FFF2-40B4-BE49-F238E27FC236}">
                <a16:creationId xmlns:a16="http://schemas.microsoft.com/office/drawing/2014/main" id="{3013CD05-7720-4007-9715-36F4080FE0BD}"/>
              </a:ext>
            </a:extLst>
          </p:cNvPr>
          <p:cNvPicPr>
            <a:picLocks noChangeAspect="1"/>
          </p:cNvPicPr>
          <p:nvPr/>
        </p:nvPicPr>
        <p:blipFill>
          <a:blip r:embed="rId3"/>
          <a:stretch>
            <a:fillRect/>
          </a:stretch>
        </p:blipFill>
        <p:spPr>
          <a:xfrm>
            <a:off x="3154834" y="3962762"/>
            <a:ext cx="4796258" cy="2745332"/>
          </a:xfrm>
          <a:prstGeom prst="rect">
            <a:avLst/>
          </a:prstGeom>
        </p:spPr>
      </p:pic>
    </p:spTree>
    <p:extLst>
      <p:ext uri="{BB962C8B-B14F-4D97-AF65-F5344CB8AC3E}">
        <p14:creationId xmlns:p14="http://schemas.microsoft.com/office/powerpoint/2010/main" val="3007842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0C24021E-99CE-4089-B305-9A360C8A3F86}"/>
              </a:ext>
            </a:extLst>
          </p:cNvPr>
          <p:cNvSpPr/>
          <p:nvPr/>
        </p:nvSpPr>
        <p:spPr>
          <a:xfrm>
            <a:off x="1885572" y="505184"/>
            <a:ext cx="7085708" cy="523220"/>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7" name="Arrow: Pentagon 6">
            <a:extLst>
              <a:ext uri="{FF2B5EF4-FFF2-40B4-BE49-F238E27FC236}">
                <a16:creationId xmlns:a16="http://schemas.microsoft.com/office/drawing/2014/main" id="{EAB75812-C1A5-4CA0-BF4C-E2642A169837}"/>
              </a:ext>
            </a:extLst>
          </p:cNvPr>
          <p:cNvSpPr/>
          <p:nvPr/>
        </p:nvSpPr>
        <p:spPr>
          <a:xfrm>
            <a:off x="1631572" y="318642"/>
            <a:ext cx="6862188" cy="5232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2" name="Rectangle 1">
            <a:extLst>
              <a:ext uri="{FF2B5EF4-FFF2-40B4-BE49-F238E27FC236}">
                <a16:creationId xmlns:a16="http://schemas.microsoft.com/office/drawing/2014/main" id="{5ADA01D4-8254-4ABA-91FF-9688315F882C}"/>
              </a:ext>
            </a:extLst>
          </p:cNvPr>
          <p:cNvSpPr/>
          <p:nvPr/>
        </p:nvSpPr>
        <p:spPr>
          <a:xfrm>
            <a:off x="0" y="0"/>
            <a:ext cx="1778000" cy="147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Pentagon 5">
            <a:extLst>
              <a:ext uri="{FF2B5EF4-FFF2-40B4-BE49-F238E27FC236}">
                <a16:creationId xmlns:a16="http://schemas.microsoft.com/office/drawing/2014/main" id="{CD54CB43-234B-480B-9492-7E15D07D8772}"/>
              </a:ext>
            </a:extLst>
          </p:cNvPr>
          <p:cNvSpPr/>
          <p:nvPr/>
        </p:nvSpPr>
        <p:spPr>
          <a:xfrm>
            <a:off x="1448692" y="132100"/>
            <a:ext cx="6502400" cy="52322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Redox introduction</a:t>
            </a:r>
            <a:endParaRPr lang="en-AU" sz="3200" dirty="0">
              <a:solidFill>
                <a:schemeClr val="tx1"/>
              </a:solidFill>
            </a:endParaRPr>
          </a:p>
        </p:txBody>
      </p:sp>
      <p:pic>
        <p:nvPicPr>
          <p:cNvPr id="5" name="Picture 4">
            <a:extLst>
              <a:ext uri="{FF2B5EF4-FFF2-40B4-BE49-F238E27FC236}">
                <a16:creationId xmlns:a16="http://schemas.microsoft.com/office/drawing/2014/main" id="{8BD45957-43F1-4947-9DA9-410B34649DA5}"/>
              </a:ext>
            </a:extLst>
          </p:cNvPr>
          <p:cNvPicPr>
            <a:picLocks noChangeAspect="1"/>
          </p:cNvPicPr>
          <p:nvPr/>
        </p:nvPicPr>
        <p:blipFill>
          <a:blip r:embed="rId2"/>
          <a:stretch>
            <a:fillRect/>
          </a:stretch>
        </p:blipFill>
        <p:spPr>
          <a:xfrm>
            <a:off x="-24509" y="-49373"/>
            <a:ext cx="1916053" cy="1571945"/>
          </a:xfrm>
          <a:prstGeom prst="rect">
            <a:avLst/>
          </a:prstGeom>
        </p:spPr>
      </p:pic>
      <p:sp>
        <p:nvSpPr>
          <p:cNvPr id="9" name="TextBox 8">
            <a:extLst>
              <a:ext uri="{FF2B5EF4-FFF2-40B4-BE49-F238E27FC236}">
                <a16:creationId xmlns:a16="http://schemas.microsoft.com/office/drawing/2014/main" id="{8486CFB1-99A3-451B-9568-F85731713680}"/>
              </a:ext>
            </a:extLst>
          </p:cNvPr>
          <p:cNvSpPr txBox="1"/>
          <p:nvPr/>
        </p:nvSpPr>
        <p:spPr>
          <a:xfrm>
            <a:off x="491014" y="4008120"/>
            <a:ext cx="5122546" cy="2677656"/>
          </a:xfrm>
          <a:prstGeom prst="rect">
            <a:avLst/>
          </a:prstGeom>
          <a:noFill/>
        </p:spPr>
        <p:txBody>
          <a:bodyPr wrap="square" rtlCol="0">
            <a:spAutoFit/>
          </a:bodyPr>
          <a:lstStyle/>
          <a:p>
            <a:pPr algn="ctr"/>
            <a:r>
              <a:rPr lang="en-AU" sz="2400" b="1" dirty="0">
                <a:latin typeface="Arial" panose="020B0604020202020204" pitchFamily="34" charset="0"/>
                <a:cs typeface="Arial" panose="020B0604020202020204" pitchFamily="34" charset="0"/>
              </a:rPr>
              <a:t>OIL</a:t>
            </a:r>
          </a:p>
          <a:p>
            <a:pPr algn="ctr"/>
            <a:r>
              <a:rPr lang="en-AU" sz="2400" b="1" dirty="0">
                <a:solidFill>
                  <a:srgbClr val="FF0000"/>
                </a:solidFill>
                <a:latin typeface="Arial" panose="020B0604020202020204" pitchFamily="34" charset="0"/>
                <a:cs typeface="Arial" panose="020B0604020202020204" pitchFamily="34" charset="0"/>
              </a:rPr>
              <a:t>O</a:t>
            </a:r>
            <a:r>
              <a:rPr lang="en-AU" sz="2400" b="1" dirty="0">
                <a:latin typeface="Arial" panose="020B0604020202020204" pitchFamily="34" charset="0"/>
                <a:cs typeface="Arial" panose="020B0604020202020204" pitchFamily="34" charset="0"/>
              </a:rPr>
              <a:t>xidation </a:t>
            </a:r>
            <a:r>
              <a:rPr lang="en-AU" sz="2400" b="1" dirty="0">
                <a:solidFill>
                  <a:srgbClr val="FF0000"/>
                </a:solidFill>
                <a:latin typeface="Arial" panose="020B0604020202020204" pitchFamily="34" charset="0"/>
                <a:cs typeface="Arial" panose="020B0604020202020204" pitchFamily="34" charset="0"/>
              </a:rPr>
              <a:t>I</a:t>
            </a:r>
            <a:r>
              <a:rPr lang="en-AU" sz="2400" b="1" dirty="0">
                <a:latin typeface="Arial" panose="020B0604020202020204" pitchFamily="34" charset="0"/>
                <a:cs typeface="Arial" panose="020B0604020202020204" pitchFamily="34" charset="0"/>
              </a:rPr>
              <a:t>s </a:t>
            </a:r>
            <a:r>
              <a:rPr lang="en-AU" sz="2400" b="1" dirty="0">
                <a:solidFill>
                  <a:srgbClr val="FF0000"/>
                </a:solidFill>
                <a:latin typeface="Arial" panose="020B0604020202020204" pitchFamily="34" charset="0"/>
                <a:cs typeface="Arial" panose="020B0604020202020204" pitchFamily="34" charset="0"/>
              </a:rPr>
              <a:t>L</a:t>
            </a:r>
            <a:r>
              <a:rPr lang="en-AU" sz="2400" b="1" dirty="0">
                <a:latin typeface="Arial" panose="020B0604020202020204" pitchFamily="34" charset="0"/>
                <a:cs typeface="Arial" panose="020B0604020202020204" pitchFamily="34" charset="0"/>
              </a:rPr>
              <a:t>oss of electrons</a:t>
            </a:r>
          </a:p>
          <a:p>
            <a:pPr algn="ctr"/>
            <a:endParaRPr lang="en-AU" sz="2400" b="1" dirty="0">
              <a:latin typeface="Arial" panose="020B0604020202020204" pitchFamily="34" charset="0"/>
              <a:cs typeface="Arial" panose="020B0604020202020204" pitchFamily="34" charset="0"/>
            </a:endParaRPr>
          </a:p>
          <a:p>
            <a:pPr algn="ctr"/>
            <a:r>
              <a:rPr lang="en-AU" sz="2400" b="1" dirty="0">
                <a:latin typeface="Arial" panose="020B0604020202020204" pitchFamily="34" charset="0"/>
                <a:cs typeface="Arial" panose="020B0604020202020204" pitchFamily="34" charset="0"/>
              </a:rPr>
              <a:t>A is oxidised by B</a:t>
            </a:r>
          </a:p>
          <a:p>
            <a:pPr algn="ctr"/>
            <a:r>
              <a:rPr lang="en-AU" sz="2400" b="1" dirty="0">
                <a:latin typeface="Arial" panose="020B0604020202020204" pitchFamily="34" charset="0"/>
                <a:cs typeface="Arial" panose="020B0604020202020204" pitchFamily="34" charset="0"/>
              </a:rPr>
              <a:t>A loses electrons</a:t>
            </a:r>
          </a:p>
          <a:p>
            <a:pPr algn="ctr"/>
            <a:r>
              <a:rPr lang="en-AU" sz="2400" b="1" dirty="0">
                <a:latin typeface="Arial" panose="020B0604020202020204" pitchFamily="34" charset="0"/>
                <a:cs typeface="Arial" panose="020B0604020202020204" pitchFamily="34" charset="0"/>
              </a:rPr>
              <a:t>A is a reducing agent</a:t>
            </a:r>
          </a:p>
          <a:p>
            <a:pPr algn="ctr"/>
            <a:r>
              <a:rPr lang="en-AU" sz="2400" b="1" dirty="0">
                <a:latin typeface="Arial" panose="020B0604020202020204" pitchFamily="34" charset="0"/>
                <a:cs typeface="Arial" panose="020B0604020202020204" pitchFamily="34" charset="0"/>
              </a:rPr>
              <a:t>A increases in oxidation number</a:t>
            </a:r>
          </a:p>
        </p:txBody>
      </p:sp>
      <p:pic>
        <p:nvPicPr>
          <p:cNvPr id="10" name="Picture 9">
            <a:extLst>
              <a:ext uri="{FF2B5EF4-FFF2-40B4-BE49-F238E27FC236}">
                <a16:creationId xmlns:a16="http://schemas.microsoft.com/office/drawing/2014/main" id="{74A7347C-BF52-4489-A043-8E7267B3F466}"/>
              </a:ext>
            </a:extLst>
          </p:cNvPr>
          <p:cNvPicPr>
            <a:picLocks noChangeAspect="1"/>
          </p:cNvPicPr>
          <p:nvPr/>
        </p:nvPicPr>
        <p:blipFill>
          <a:blip r:embed="rId3"/>
          <a:stretch>
            <a:fillRect/>
          </a:stretch>
        </p:blipFill>
        <p:spPr>
          <a:xfrm>
            <a:off x="3676700" y="1213623"/>
            <a:ext cx="4801660" cy="2748425"/>
          </a:xfrm>
          <a:prstGeom prst="rect">
            <a:avLst/>
          </a:prstGeom>
        </p:spPr>
      </p:pic>
      <p:sp>
        <p:nvSpPr>
          <p:cNvPr id="11" name="TextBox 10">
            <a:extLst>
              <a:ext uri="{FF2B5EF4-FFF2-40B4-BE49-F238E27FC236}">
                <a16:creationId xmlns:a16="http://schemas.microsoft.com/office/drawing/2014/main" id="{2B0D3133-3D14-4FB5-88C1-901A3487D061}"/>
              </a:ext>
            </a:extLst>
          </p:cNvPr>
          <p:cNvSpPr txBox="1"/>
          <p:nvPr/>
        </p:nvSpPr>
        <p:spPr>
          <a:xfrm>
            <a:off x="6578440" y="4003656"/>
            <a:ext cx="5122546" cy="2677656"/>
          </a:xfrm>
          <a:prstGeom prst="rect">
            <a:avLst/>
          </a:prstGeom>
          <a:noFill/>
        </p:spPr>
        <p:txBody>
          <a:bodyPr wrap="square" rtlCol="0">
            <a:spAutoFit/>
          </a:bodyPr>
          <a:lstStyle/>
          <a:p>
            <a:pPr algn="ctr"/>
            <a:r>
              <a:rPr lang="en-AU" sz="2400" b="1" dirty="0">
                <a:latin typeface="Arial" panose="020B0604020202020204" pitchFamily="34" charset="0"/>
                <a:cs typeface="Arial" panose="020B0604020202020204" pitchFamily="34" charset="0"/>
              </a:rPr>
              <a:t>RIG</a:t>
            </a:r>
          </a:p>
          <a:p>
            <a:pPr algn="ctr"/>
            <a:r>
              <a:rPr lang="en-AU" sz="2400" b="1" dirty="0">
                <a:solidFill>
                  <a:srgbClr val="FF0000"/>
                </a:solidFill>
                <a:latin typeface="Arial" panose="020B0604020202020204" pitchFamily="34" charset="0"/>
                <a:cs typeface="Arial" panose="020B0604020202020204" pitchFamily="34" charset="0"/>
              </a:rPr>
              <a:t>R</a:t>
            </a:r>
            <a:r>
              <a:rPr lang="en-AU" sz="2400" b="1" dirty="0">
                <a:latin typeface="Arial" panose="020B0604020202020204" pitchFamily="34" charset="0"/>
                <a:cs typeface="Arial" panose="020B0604020202020204" pitchFamily="34" charset="0"/>
              </a:rPr>
              <a:t>eduction </a:t>
            </a:r>
            <a:r>
              <a:rPr lang="en-AU" sz="2400" b="1" dirty="0">
                <a:solidFill>
                  <a:srgbClr val="FF0000"/>
                </a:solidFill>
                <a:latin typeface="Arial" panose="020B0604020202020204" pitchFamily="34" charset="0"/>
                <a:cs typeface="Arial" panose="020B0604020202020204" pitchFamily="34" charset="0"/>
              </a:rPr>
              <a:t>I</a:t>
            </a:r>
            <a:r>
              <a:rPr lang="en-AU" sz="2400" b="1" dirty="0">
                <a:latin typeface="Arial" panose="020B0604020202020204" pitchFamily="34" charset="0"/>
                <a:cs typeface="Arial" panose="020B0604020202020204" pitchFamily="34" charset="0"/>
              </a:rPr>
              <a:t>s </a:t>
            </a:r>
            <a:r>
              <a:rPr lang="en-AU" sz="2400" b="1" dirty="0">
                <a:solidFill>
                  <a:srgbClr val="FF0000"/>
                </a:solidFill>
                <a:latin typeface="Arial" panose="020B0604020202020204" pitchFamily="34" charset="0"/>
                <a:cs typeface="Arial" panose="020B0604020202020204" pitchFamily="34" charset="0"/>
              </a:rPr>
              <a:t>G</a:t>
            </a:r>
            <a:r>
              <a:rPr lang="en-AU" sz="2400" b="1" dirty="0">
                <a:latin typeface="Arial" panose="020B0604020202020204" pitchFamily="34" charset="0"/>
                <a:cs typeface="Arial" panose="020B0604020202020204" pitchFamily="34" charset="0"/>
              </a:rPr>
              <a:t>ain of electrons</a:t>
            </a:r>
          </a:p>
          <a:p>
            <a:pPr algn="ctr"/>
            <a:endParaRPr lang="en-AU" sz="2400" b="1" dirty="0">
              <a:latin typeface="Arial" panose="020B0604020202020204" pitchFamily="34" charset="0"/>
              <a:cs typeface="Arial" panose="020B0604020202020204" pitchFamily="34" charset="0"/>
            </a:endParaRPr>
          </a:p>
          <a:p>
            <a:pPr algn="ctr"/>
            <a:r>
              <a:rPr lang="en-AU" sz="2400" b="1" dirty="0">
                <a:latin typeface="Arial" panose="020B0604020202020204" pitchFamily="34" charset="0"/>
                <a:cs typeface="Arial" panose="020B0604020202020204" pitchFamily="34" charset="0"/>
              </a:rPr>
              <a:t>B is reduced by A</a:t>
            </a:r>
          </a:p>
          <a:p>
            <a:pPr algn="ctr"/>
            <a:r>
              <a:rPr lang="en-AU" sz="2400" b="1" dirty="0">
                <a:latin typeface="Arial" panose="020B0604020202020204" pitchFamily="34" charset="0"/>
                <a:cs typeface="Arial" panose="020B0604020202020204" pitchFamily="34" charset="0"/>
              </a:rPr>
              <a:t>B gains electrons</a:t>
            </a:r>
          </a:p>
          <a:p>
            <a:pPr algn="ctr"/>
            <a:r>
              <a:rPr lang="en-AU" sz="2400" b="1" dirty="0">
                <a:latin typeface="Arial" panose="020B0604020202020204" pitchFamily="34" charset="0"/>
                <a:cs typeface="Arial" panose="020B0604020202020204" pitchFamily="34" charset="0"/>
              </a:rPr>
              <a:t>B is a oxidising agent</a:t>
            </a:r>
          </a:p>
          <a:p>
            <a:pPr algn="ctr"/>
            <a:r>
              <a:rPr lang="en-AU" sz="2400" b="1" dirty="0">
                <a:latin typeface="Arial" panose="020B0604020202020204" pitchFamily="34" charset="0"/>
                <a:cs typeface="Arial" panose="020B0604020202020204" pitchFamily="34" charset="0"/>
              </a:rPr>
              <a:t>B decreases in oxidation number</a:t>
            </a:r>
          </a:p>
        </p:txBody>
      </p:sp>
    </p:spTree>
    <p:extLst>
      <p:ext uri="{BB962C8B-B14F-4D97-AF65-F5344CB8AC3E}">
        <p14:creationId xmlns:p14="http://schemas.microsoft.com/office/powerpoint/2010/main" val="1608020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0C24021E-99CE-4089-B305-9A360C8A3F86}"/>
              </a:ext>
            </a:extLst>
          </p:cNvPr>
          <p:cNvSpPr/>
          <p:nvPr/>
        </p:nvSpPr>
        <p:spPr>
          <a:xfrm>
            <a:off x="1885572" y="505184"/>
            <a:ext cx="7085708" cy="523220"/>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7" name="Arrow: Pentagon 6">
            <a:extLst>
              <a:ext uri="{FF2B5EF4-FFF2-40B4-BE49-F238E27FC236}">
                <a16:creationId xmlns:a16="http://schemas.microsoft.com/office/drawing/2014/main" id="{EAB75812-C1A5-4CA0-BF4C-E2642A169837}"/>
              </a:ext>
            </a:extLst>
          </p:cNvPr>
          <p:cNvSpPr/>
          <p:nvPr/>
        </p:nvSpPr>
        <p:spPr>
          <a:xfrm>
            <a:off x="1631572" y="318642"/>
            <a:ext cx="6862188" cy="5232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2" name="Rectangle 1">
            <a:extLst>
              <a:ext uri="{FF2B5EF4-FFF2-40B4-BE49-F238E27FC236}">
                <a16:creationId xmlns:a16="http://schemas.microsoft.com/office/drawing/2014/main" id="{5ADA01D4-8254-4ABA-91FF-9688315F882C}"/>
              </a:ext>
            </a:extLst>
          </p:cNvPr>
          <p:cNvSpPr/>
          <p:nvPr/>
        </p:nvSpPr>
        <p:spPr>
          <a:xfrm>
            <a:off x="0" y="0"/>
            <a:ext cx="1778000" cy="147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Pentagon 5">
            <a:extLst>
              <a:ext uri="{FF2B5EF4-FFF2-40B4-BE49-F238E27FC236}">
                <a16:creationId xmlns:a16="http://schemas.microsoft.com/office/drawing/2014/main" id="{CD54CB43-234B-480B-9492-7E15D07D8772}"/>
              </a:ext>
            </a:extLst>
          </p:cNvPr>
          <p:cNvSpPr/>
          <p:nvPr/>
        </p:nvSpPr>
        <p:spPr>
          <a:xfrm>
            <a:off x="1448692" y="132100"/>
            <a:ext cx="6502400" cy="52322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Oxidation numbers</a:t>
            </a:r>
            <a:endParaRPr lang="en-AU" sz="3200" dirty="0">
              <a:solidFill>
                <a:schemeClr val="tx1"/>
              </a:solidFill>
            </a:endParaRPr>
          </a:p>
        </p:txBody>
      </p:sp>
      <p:pic>
        <p:nvPicPr>
          <p:cNvPr id="5" name="Picture 4">
            <a:extLst>
              <a:ext uri="{FF2B5EF4-FFF2-40B4-BE49-F238E27FC236}">
                <a16:creationId xmlns:a16="http://schemas.microsoft.com/office/drawing/2014/main" id="{8BD45957-43F1-4947-9DA9-410B34649DA5}"/>
              </a:ext>
            </a:extLst>
          </p:cNvPr>
          <p:cNvPicPr>
            <a:picLocks noChangeAspect="1"/>
          </p:cNvPicPr>
          <p:nvPr/>
        </p:nvPicPr>
        <p:blipFill>
          <a:blip r:embed="rId2"/>
          <a:stretch>
            <a:fillRect/>
          </a:stretch>
        </p:blipFill>
        <p:spPr>
          <a:xfrm>
            <a:off x="-24509" y="-49373"/>
            <a:ext cx="1916053" cy="1571945"/>
          </a:xfrm>
          <a:prstGeom prst="rect">
            <a:avLst/>
          </a:prstGeom>
        </p:spPr>
      </p:pic>
      <p:sp>
        <p:nvSpPr>
          <p:cNvPr id="3" name="TextBox 2">
            <a:extLst>
              <a:ext uri="{FF2B5EF4-FFF2-40B4-BE49-F238E27FC236}">
                <a16:creationId xmlns:a16="http://schemas.microsoft.com/office/drawing/2014/main" id="{EFC36844-6A6A-48E2-8C72-ABC836604AA8}"/>
              </a:ext>
            </a:extLst>
          </p:cNvPr>
          <p:cNvSpPr txBox="1"/>
          <p:nvPr/>
        </p:nvSpPr>
        <p:spPr>
          <a:xfrm>
            <a:off x="248028" y="1769865"/>
            <a:ext cx="4852292"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Oxidation numbers are used to track the transfer of electrons in a reaction</a:t>
            </a:r>
            <a:endParaRPr lang="en-AU" sz="2400" dirty="0"/>
          </a:p>
          <a:p>
            <a:pPr marL="342900" marR="0" lvl="0"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ea typeface="+mn-ea"/>
                <a:cs typeface="Arial" panose="020B0604020202020204" pitchFamily="34" charset="0"/>
              </a:rPr>
              <a:t>Oxidation numbers – the charge the atom would have if the bond was purely ionic</a:t>
            </a:r>
          </a:p>
          <a:p>
            <a:pPr marL="342900" marR="0" lvl="0"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400" dirty="0">
                <a:solidFill>
                  <a:prstClr val="black"/>
                </a:solidFill>
                <a:cs typeface="Arial" panose="020B0604020202020204" pitchFamily="34" charset="0"/>
              </a:rPr>
              <a:t>The more positive the number therefor the more electrons the substance has lost</a:t>
            </a:r>
            <a:endParaRPr kumimoji="0" lang="en-US" sz="2400" b="0" i="0" u="none" strike="noStrike" kern="1200" cap="none" spc="0" normalizeH="0" baseline="0" noProof="0" dirty="0">
              <a:ln>
                <a:noFill/>
              </a:ln>
              <a:solidFill>
                <a:prstClr val="black"/>
              </a:solidFill>
              <a:effectLst/>
              <a:uLnTx/>
              <a:uFillTx/>
              <a:ea typeface="+mn-ea"/>
              <a:cs typeface="Arial" panose="020B0604020202020204" pitchFamily="34" charset="0"/>
            </a:endParaRPr>
          </a:p>
          <a:p>
            <a:pPr marL="342900" indent="-342900">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18D062C2-3232-480F-BD78-5F3587F5B7DD}"/>
              </a:ext>
            </a:extLst>
          </p:cNvPr>
          <p:cNvPicPr>
            <a:picLocks noChangeAspect="1"/>
          </p:cNvPicPr>
          <p:nvPr/>
        </p:nvPicPr>
        <p:blipFill>
          <a:blip r:embed="rId3"/>
          <a:stretch>
            <a:fillRect/>
          </a:stretch>
        </p:blipFill>
        <p:spPr>
          <a:xfrm>
            <a:off x="5212080" y="1862697"/>
            <a:ext cx="6731892" cy="4490119"/>
          </a:xfrm>
          <a:prstGeom prst="rect">
            <a:avLst/>
          </a:prstGeom>
        </p:spPr>
      </p:pic>
    </p:spTree>
    <p:extLst>
      <p:ext uri="{BB962C8B-B14F-4D97-AF65-F5344CB8AC3E}">
        <p14:creationId xmlns:p14="http://schemas.microsoft.com/office/powerpoint/2010/main" val="2999417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0C24021E-99CE-4089-B305-9A360C8A3F86}"/>
              </a:ext>
            </a:extLst>
          </p:cNvPr>
          <p:cNvSpPr/>
          <p:nvPr/>
        </p:nvSpPr>
        <p:spPr>
          <a:xfrm>
            <a:off x="1885572" y="505184"/>
            <a:ext cx="7085708" cy="523220"/>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7" name="Arrow: Pentagon 6">
            <a:extLst>
              <a:ext uri="{FF2B5EF4-FFF2-40B4-BE49-F238E27FC236}">
                <a16:creationId xmlns:a16="http://schemas.microsoft.com/office/drawing/2014/main" id="{EAB75812-C1A5-4CA0-BF4C-E2642A169837}"/>
              </a:ext>
            </a:extLst>
          </p:cNvPr>
          <p:cNvSpPr/>
          <p:nvPr/>
        </p:nvSpPr>
        <p:spPr>
          <a:xfrm>
            <a:off x="1631572" y="318642"/>
            <a:ext cx="6862188" cy="5232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3200" dirty="0"/>
          </a:p>
        </p:txBody>
      </p:sp>
      <p:sp>
        <p:nvSpPr>
          <p:cNvPr id="2" name="Rectangle 1">
            <a:extLst>
              <a:ext uri="{FF2B5EF4-FFF2-40B4-BE49-F238E27FC236}">
                <a16:creationId xmlns:a16="http://schemas.microsoft.com/office/drawing/2014/main" id="{5ADA01D4-8254-4ABA-91FF-9688315F882C}"/>
              </a:ext>
            </a:extLst>
          </p:cNvPr>
          <p:cNvSpPr/>
          <p:nvPr/>
        </p:nvSpPr>
        <p:spPr>
          <a:xfrm>
            <a:off x="0" y="0"/>
            <a:ext cx="1778000" cy="147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Pentagon 5">
            <a:extLst>
              <a:ext uri="{FF2B5EF4-FFF2-40B4-BE49-F238E27FC236}">
                <a16:creationId xmlns:a16="http://schemas.microsoft.com/office/drawing/2014/main" id="{CD54CB43-234B-480B-9492-7E15D07D8772}"/>
              </a:ext>
            </a:extLst>
          </p:cNvPr>
          <p:cNvSpPr/>
          <p:nvPr/>
        </p:nvSpPr>
        <p:spPr>
          <a:xfrm>
            <a:off x="1448692" y="132100"/>
            <a:ext cx="6502400" cy="523220"/>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Oxidation numbers</a:t>
            </a:r>
            <a:endParaRPr lang="en-AU" sz="3200" dirty="0">
              <a:solidFill>
                <a:schemeClr val="tx1"/>
              </a:solidFill>
            </a:endParaRPr>
          </a:p>
        </p:txBody>
      </p:sp>
      <p:pic>
        <p:nvPicPr>
          <p:cNvPr id="5" name="Picture 4">
            <a:extLst>
              <a:ext uri="{FF2B5EF4-FFF2-40B4-BE49-F238E27FC236}">
                <a16:creationId xmlns:a16="http://schemas.microsoft.com/office/drawing/2014/main" id="{8BD45957-43F1-4947-9DA9-410B34649DA5}"/>
              </a:ext>
            </a:extLst>
          </p:cNvPr>
          <p:cNvPicPr>
            <a:picLocks noChangeAspect="1"/>
          </p:cNvPicPr>
          <p:nvPr/>
        </p:nvPicPr>
        <p:blipFill>
          <a:blip r:embed="rId2"/>
          <a:stretch>
            <a:fillRect/>
          </a:stretch>
        </p:blipFill>
        <p:spPr>
          <a:xfrm>
            <a:off x="-24509" y="-49373"/>
            <a:ext cx="1916053" cy="1571945"/>
          </a:xfrm>
          <a:prstGeom prst="rect">
            <a:avLst/>
          </a:prstGeom>
        </p:spPr>
      </p:pic>
      <p:sp>
        <p:nvSpPr>
          <p:cNvPr id="9" name="Content Placeholder 2">
            <a:extLst>
              <a:ext uri="{FF2B5EF4-FFF2-40B4-BE49-F238E27FC236}">
                <a16:creationId xmlns:a16="http://schemas.microsoft.com/office/drawing/2014/main" id="{8D0ACF87-3E82-40CB-887A-BB205B61ECC9}"/>
              </a:ext>
            </a:extLst>
          </p:cNvPr>
          <p:cNvSpPr txBox="1">
            <a:spLocks/>
          </p:cNvSpPr>
          <p:nvPr/>
        </p:nvSpPr>
        <p:spPr>
          <a:xfrm>
            <a:off x="589395" y="2059584"/>
            <a:ext cx="10098925" cy="430702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t>The oxidation state of an uncombined element is zero. </a:t>
            </a:r>
          </a:p>
          <a:p>
            <a:pPr>
              <a:lnSpc>
                <a:spcPct val="150000"/>
              </a:lnSpc>
            </a:pPr>
            <a:r>
              <a:rPr lang="en-US" sz="2400" dirty="0"/>
              <a:t>The sum of the oxidation states of all the atoms or ions in a neutral compound is zero.</a:t>
            </a:r>
          </a:p>
          <a:p>
            <a:pPr>
              <a:lnSpc>
                <a:spcPct val="150000"/>
              </a:lnSpc>
            </a:pPr>
            <a:r>
              <a:rPr lang="en-US" sz="2400" dirty="0"/>
              <a:t>The sum of the oxidation states of all the atoms in an ion is equal to the charge on the ion.</a:t>
            </a:r>
          </a:p>
          <a:p>
            <a:pPr>
              <a:lnSpc>
                <a:spcPct val="150000"/>
              </a:lnSpc>
            </a:pPr>
            <a:r>
              <a:rPr lang="en-US" sz="2400" dirty="0"/>
              <a:t>The more electronegative element in a substance is assigned a negative oxidation state.</a:t>
            </a:r>
            <a:endParaRPr lang="en-AU" sz="2400" dirty="0"/>
          </a:p>
        </p:txBody>
      </p:sp>
      <p:sp>
        <p:nvSpPr>
          <p:cNvPr id="15" name="TextBox 14">
            <a:extLst>
              <a:ext uri="{FF2B5EF4-FFF2-40B4-BE49-F238E27FC236}">
                <a16:creationId xmlns:a16="http://schemas.microsoft.com/office/drawing/2014/main" id="{22C8C8B2-2E64-4D27-8CF1-C57733AF1115}"/>
              </a:ext>
            </a:extLst>
          </p:cNvPr>
          <p:cNvSpPr txBox="1"/>
          <p:nvPr/>
        </p:nvSpPr>
        <p:spPr>
          <a:xfrm>
            <a:off x="3490852" y="1028404"/>
            <a:ext cx="6106160" cy="671851"/>
          </a:xfrm>
          <a:prstGeom prst="rect">
            <a:avLst/>
          </a:prstGeom>
          <a:noFill/>
        </p:spPr>
        <p:txBody>
          <a:bodyPr wrap="square">
            <a:spAutoFit/>
          </a:bodyPr>
          <a:lstStyle/>
          <a:p>
            <a:pPr>
              <a:lnSpc>
                <a:spcPct val="150000"/>
              </a:lnSpc>
            </a:pPr>
            <a:r>
              <a:rPr lang="en-US" sz="2800" u="sng" dirty="0">
                <a:cs typeface="Arial" panose="020B0604020202020204" pitchFamily="34" charset="0"/>
              </a:rPr>
              <a:t>Assigning oxidation numbers</a:t>
            </a:r>
          </a:p>
        </p:txBody>
      </p:sp>
    </p:spTree>
    <p:extLst>
      <p:ext uri="{BB962C8B-B14F-4D97-AF65-F5344CB8AC3E}">
        <p14:creationId xmlns:p14="http://schemas.microsoft.com/office/powerpoint/2010/main" val="3890548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TotalTime>
  <Words>1134</Words>
  <Application>Microsoft Office PowerPoint</Application>
  <PresentationFormat>Widescreen</PresentationFormat>
  <Paragraphs>157</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Helvetica</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Alison Barnes</dc:creator>
  <cp:lastModifiedBy>Alison Barnes</cp:lastModifiedBy>
  <cp:revision>21</cp:revision>
  <dcterms:created xsi:type="dcterms:W3CDTF">2021-01-31T07:33:31Z</dcterms:created>
  <dcterms:modified xsi:type="dcterms:W3CDTF">2021-04-17T15:48:20Z</dcterms:modified>
</cp:coreProperties>
</file>